
<file path=[Content_Types].xml><?xml version="1.0" encoding="utf-8"?>
<Types xmlns="http://schemas.openxmlformats.org/package/2006/content-types">
  <Default Extension="jpeg" ContentType="image/jpeg"/>
  <Default Extension="wav" ContentType="audio/x-wav"/>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7" r:id="rId3"/>
    <p:sldId id="256" r:id="rId4"/>
    <p:sldId id="263" r:id="rId5"/>
    <p:sldId id="262" r:id="rId6"/>
    <p:sldId id="273" r:id="rId7"/>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296" r:id="rId30"/>
    <p:sldId id="297" r:id="rId31"/>
    <p:sldId id="298" r:id="rId32"/>
    <p:sldId id="299" r:id="rId33"/>
    <p:sldId id="300" r:id="rId34"/>
    <p:sldId id="301" r:id="rId35"/>
    <p:sldId id="302" r:id="rId36"/>
    <p:sldId id="303" r:id="rId37"/>
    <p:sldId id="304" r:id="rId38"/>
    <p:sldId id="305" r:id="rId39"/>
    <p:sldId id="306" r:id="rId40"/>
    <p:sldId id="307"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20" r:id="rId54"/>
    <p:sldId id="321" r:id="rId55"/>
    <p:sldId id="322" r:id="rId56"/>
    <p:sldId id="323" r:id="rId57"/>
    <p:sldId id="324" r:id="rId58"/>
    <p:sldId id="325" r:id="rId59"/>
    <p:sldId id="326" r:id="rId60"/>
    <p:sldId id="327" r:id="rId61"/>
    <p:sldId id="328" r:id="rId62"/>
    <p:sldId id="329" r:id="rId63"/>
    <p:sldId id="330" r:id="rId64"/>
    <p:sldId id="331" r:id="rId65"/>
    <p:sldId id="332" r:id="rId66"/>
    <p:sldId id="333" r:id="rId67"/>
    <p:sldId id="334" r:id="rId68"/>
    <p:sldId id="335" r:id="rId69"/>
    <p:sldId id="336" r:id="rId70"/>
    <p:sldId id="337" r:id="rId71"/>
    <p:sldId id="338" r:id="rId72"/>
    <p:sldId id="339" r:id="rId73"/>
    <p:sldId id="340" r:id="rId74"/>
    <p:sldId id="341" r:id="rId75"/>
    <p:sldId id="342" r:id="rId76"/>
    <p:sldId id="343" r:id="rId77"/>
    <p:sldId id="344" r:id="rId78"/>
    <p:sldId id="345" r:id="rId79"/>
    <p:sldId id="346" r:id="rId80"/>
    <p:sldId id="347" r:id="rId81"/>
    <p:sldId id="348" r:id="rId82"/>
    <p:sldId id="349" r:id="rId83"/>
    <p:sldId id="350" r:id="rId84"/>
    <p:sldId id="351" r:id="rId85"/>
    <p:sldId id="352" r:id="rId86"/>
    <p:sldId id="353" r:id="rId87"/>
    <p:sldId id="354" r:id="rId88"/>
    <p:sldId id="355" r:id="rId89"/>
    <p:sldId id="356" r:id="rId90"/>
    <p:sldId id="357" r:id="rId91"/>
    <p:sldId id="358" r:id="rId92"/>
    <p:sldId id="359" r:id="rId93"/>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6" Type="http://schemas.openxmlformats.org/officeDocument/2006/relationships/tableStyles" Target="tableStyles.xml"/><Relationship Id="rId95" Type="http://schemas.openxmlformats.org/officeDocument/2006/relationships/viewProps" Target="viewProps.xml"/><Relationship Id="rId94" Type="http://schemas.openxmlformats.org/officeDocument/2006/relationships/presProps" Target="presProps.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notesMaster" Target="notesMasters/notesMaster1.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A217D6-AB95-4591-B90E-37CDC07F55D6}" type="datetimeFigureOut">
              <a:rPr lang="zh-CN" altLang="en-US" smtClean="0"/>
            </a:fld>
            <a:endParaRPr lang="zh-CN"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ltLang="zh-CN" smtClean="0"/>
              <a:t>Click to edit Master text styles</a:t>
            </a:r>
            <a:endParaRPr lang="en-US" altLang="zh-CN" smtClean="0"/>
          </a:p>
          <a:p>
            <a:pPr lvl="1"/>
            <a:r>
              <a:rPr lang="en-US" altLang="zh-CN" smtClean="0"/>
              <a:t>Second level</a:t>
            </a:r>
            <a:endParaRPr lang="en-US" altLang="zh-CN" smtClean="0"/>
          </a:p>
          <a:p>
            <a:pPr lvl="2"/>
            <a:r>
              <a:rPr lang="en-US" altLang="zh-CN" smtClean="0"/>
              <a:t>Third level</a:t>
            </a:r>
            <a:endParaRPr lang="en-US" altLang="zh-CN" smtClean="0"/>
          </a:p>
          <a:p>
            <a:pPr lvl="3"/>
            <a:r>
              <a:rPr lang="en-US" altLang="zh-CN" smtClean="0"/>
              <a:t>Fourth level</a:t>
            </a:r>
            <a:endParaRPr lang="en-US" altLang="zh-CN" smtClean="0"/>
          </a:p>
          <a:p>
            <a:pPr lvl="4"/>
            <a:r>
              <a:rPr lang="en-US" altLang="zh-CN" smtClean="0"/>
              <a:t>Fifth level</a:t>
            </a:r>
            <a:endParaRPr lang="zh-CN"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3B69EB-DC43-42D9-9FEE-AD5BE58F2A2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2ACC6C05-D30D-4BD9-B719-DA39D6677C83}" type="slidenum">
              <a:rPr lang="en-US" altLang="zh-CN"/>
            </a:fld>
            <a:endParaRPr lang="en-US" altLang="zh-CN"/>
          </a:p>
        </p:txBody>
      </p:sp>
      <p:sp>
        <p:nvSpPr>
          <p:cNvPr id="172034" name="Rectangle 2"/>
          <p:cNvSpPr>
            <a:spLocks noChangeArrowheads="1" noTextEdit="1"/>
          </p:cNvSpPr>
          <p:nvPr>
            <p:ph type="sldImg"/>
          </p:nvPr>
        </p:nvSpPr>
        <p:spPr/>
      </p:sp>
      <p:sp>
        <p:nvSpPr>
          <p:cNvPr id="17203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4D0D9A5E-F00D-4196-AF33-171AB4761B53}" type="slidenum">
              <a:rPr lang="en-US" altLang="zh-CN"/>
            </a:fld>
            <a:endParaRPr lang="en-US" altLang="zh-CN"/>
          </a:p>
        </p:txBody>
      </p:sp>
      <p:sp>
        <p:nvSpPr>
          <p:cNvPr id="174082" name="Rectangle 2"/>
          <p:cNvSpPr>
            <a:spLocks noChangeArrowheads="1" noTextEdit="1"/>
          </p:cNvSpPr>
          <p:nvPr>
            <p:ph type="sldImg"/>
          </p:nvPr>
        </p:nvSpPr>
        <p:spPr/>
      </p:sp>
      <p:sp>
        <p:nvSpPr>
          <p:cNvPr id="1740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6E1C5292-1427-4088-B504-6ECE84CC606A}" type="slidenum">
              <a:rPr lang="en-US" altLang="zh-CN"/>
            </a:fld>
            <a:endParaRPr lang="en-US" altLang="zh-CN"/>
          </a:p>
        </p:txBody>
      </p:sp>
      <p:sp>
        <p:nvSpPr>
          <p:cNvPr id="175106" name="Rectangle 2"/>
          <p:cNvSpPr>
            <a:spLocks noChangeArrowheads="1" noTextEdit="1"/>
          </p:cNvSpPr>
          <p:nvPr>
            <p:ph type="sldImg"/>
          </p:nvPr>
        </p:nvSpPr>
        <p:spPr/>
      </p:sp>
      <p:sp>
        <p:nvSpPr>
          <p:cNvPr id="1751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4C35A2A9-ACF0-4669-800E-32B61383D316}" type="slidenum">
              <a:rPr lang="en-US" altLang="zh-CN"/>
            </a:fld>
            <a:endParaRPr lang="en-US" altLang="zh-CN"/>
          </a:p>
        </p:txBody>
      </p:sp>
      <p:sp>
        <p:nvSpPr>
          <p:cNvPr id="176130" name="Rectangle 2"/>
          <p:cNvSpPr>
            <a:spLocks noChangeArrowheads="1" noTextEdit="1"/>
          </p:cNvSpPr>
          <p:nvPr>
            <p:ph type="sldImg"/>
          </p:nvPr>
        </p:nvSpPr>
        <p:spPr/>
      </p:sp>
      <p:sp>
        <p:nvSpPr>
          <p:cNvPr id="17613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2EC27413-B310-422F-9C3F-91063AB0A87F}" type="slidenum">
              <a:rPr lang="en-US" altLang="zh-CN"/>
            </a:fld>
            <a:endParaRPr lang="en-US" altLang="zh-CN"/>
          </a:p>
        </p:txBody>
      </p:sp>
      <p:sp>
        <p:nvSpPr>
          <p:cNvPr id="177154" name="Rectangle 2"/>
          <p:cNvSpPr>
            <a:spLocks noChangeArrowheads="1" noTextEdit="1"/>
          </p:cNvSpPr>
          <p:nvPr>
            <p:ph type="sldImg"/>
          </p:nvPr>
        </p:nvSpPr>
        <p:spPr/>
      </p:sp>
      <p:sp>
        <p:nvSpPr>
          <p:cNvPr id="1771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7E3D1F4F-B0D4-4657-835A-25DE7662E3A1}" type="slidenum">
              <a:rPr lang="en-US" altLang="zh-CN"/>
            </a:fld>
            <a:endParaRPr lang="en-US" altLang="zh-CN"/>
          </a:p>
        </p:txBody>
      </p:sp>
      <p:sp>
        <p:nvSpPr>
          <p:cNvPr id="178178" name="Rectangle 2"/>
          <p:cNvSpPr>
            <a:spLocks noChangeArrowheads="1" noTextEdit="1"/>
          </p:cNvSpPr>
          <p:nvPr>
            <p:ph type="sldImg"/>
          </p:nvPr>
        </p:nvSpPr>
        <p:spPr/>
      </p:sp>
      <p:sp>
        <p:nvSpPr>
          <p:cNvPr id="1781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14A11706-C98F-4C0B-849C-F55B759BA696}" type="slidenum">
              <a:rPr lang="en-US" altLang="zh-CN"/>
            </a:fld>
            <a:endParaRPr lang="en-US" altLang="zh-CN"/>
          </a:p>
        </p:txBody>
      </p:sp>
      <p:sp>
        <p:nvSpPr>
          <p:cNvPr id="179202" name="Rectangle 2"/>
          <p:cNvSpPr>
            <a:spLocks noChangeArrowheads="1" noTextEdit="1"/>
          </p:cNvSpPr>
          <p:nvPr>
            <p:ph type="sldImg"/>
          </p:nvPr>
        </p:nvSpPr>
        <p:spPr/>
      </p:sp>
      <p:sp>
        <p:nvSpPr>
          <p:cNvPr id="1792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9992A1B5-7C77-4105-9446-3E88B11D03B6}" type="slidenum">
              <a:rPr lang="en-US" altLang="zh-CN"/>
            </a:fld>
            <a:endParaRPr lang="en-US" altLang="zh-CN"/>
          </a:p>
        </p:txBody>
      </p:sp>
      <p:sp>
        <p:nvSpPr>
          <p:cNvPr id="180226" name="Rectangle 2"/>
          <p:cNvSpPr>
            <a:spLocks noChangeArrowheads="1" noTextEdit="1"/>
          </p:cNvSpPr>
          <p:nvPr>
            <p:ph type="sldImg"/>
          </p:nvPr>
        </p:nvSpPr>
        <p:spPr/>
      </p:sp>
      <p:sp>
        <p:nvSpPr>
          <p:cNvPr id="18022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3B9B6729-3EEF-41FF-B757-F3F09D310698}" type="slidenum">
              <a:rPr lang="en-US" altLang="zh-CN"/>
            </a:fld>
            <a:endParaRPr lang="en-US" altLang="zh-CN"/>
          </a:p>
        </p:txBody>
      </p:sp>
      <p:sp>
        <p:nvSpPr>
          <p:cNvPr id="181250" name="Rectangle 2"/>
          <p:cNvSpPr>
            <a:spLocks noChangeArrowheads="1" noTextEdit="1"/>
          </p:cNvSpPr>
          <p:nvPr>
            <p:ph type="sldImg"/>
          </p:nvPr>
        </p:nvSpPr>
        <p:spPr/>
      </p:sp>
      <p:sp>
        <p:nvSpPr>
          <p:cNvPr id="1812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6899AE9D-79FA-4786-B52B-2B2623E7914A}" type="slidenum">
              <a:rPr lang="en-US" altLang="zh-CN"/>
            </a:fld>
            <a:endParaRPr lang="en-US" altLang="zh-CN"/>
          </a:p>
        </p:txBody>
      </p:sp>
      <p:sp>
        <p:nvSpPr>
          <p:cNvPr id="182274" name="Rectangle 2"/>
          <p:cNvSpPr>
            <a:spLocks noChangeArrowheads="1" noTextEdit="1"/>
          </p:cNvSpPr>
          <p:nvPr>
            <p:ph type="sldImg"/>
          </p:nvPr>
        </p:nvSpPr>
        <p:spPr/>
      </p:sp>
      <p:sp>
        <p:nvSpPr>
          <p:cNvPr id="1822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8537A317-3641-4E3A-AB4E-321AF4929A80}" type="slidenum">
              <a:rPr lang="en-US" altLang="zh-CN"/>
            </a:fld>
            <a:endParaRPr lang="en-US" altLang="zh-CN"/>
          </a:p>
        </p:txBody>
      </p:sp>
      <p:sp>
        <p:nvSpPr>
          <p:cNvPr id="185346" name="Rectangle 2"/>
          <p:cNvSpPr>
            <a:spLocks noChangeArrowheads="1" noTextEdit="1"/>
          </p:cNvSpPr>
          <p:nvPr>
            <p:ph type="sldImg"/>
          </p:nvPr>
        </p:nvSpPr>
        <p:spPr/>
      </p:sp>
      <p:sp>
        <p:nvSpPr>
          <p:cNvPr id="1853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C0E71DDB-32CC-400F-BDD7-FBB7A99E1A55}" type="slidenum">
              <a:rPr lang="en-US" altLang="zh-CN"/>
            </a:fld>
            <a:endParaRPr lang="en-US" altLang="zh-CN"/>
          </a:p>
        </p:txBody>
      </p:sp>
      <p:sp>
        <p:nvSpPr>
          <p:cNvPr id="183298" name="Rectangle 2"/>
          <p:cNvSpPr>
            <a:spLocks noChangeArrowheads="1" noTextEdit="1"/>
          </p:cNvSpPr>
          <p:nvPr>
            <p:ph type="sldImg"/>
          </p:nvPr>
        </p:nvSpPr>
        <p:spPr/>
      </p:sp>
      <p:sp>
        <p:nvSpPr>
          <p:cNvPr id="1832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79425F39-D8F6-400E-ABBA-53095F07B400}" type="slidenum">
              <a:rPr lang="en-US" altLang="zh-CN"/>
            </a:fld>
            <a:endParaRPr lang="en-US" altLang="zh-CN"/>
          </a:p>
        </p:txBody>
      </p:sp>
      <p:sp>
        <p:nvSpPr>
          <p:cNvPr id="184322" name="Rectangle 2"/>
          <p:cNvSpPr>
            <a:spLocks noChangeArrowheads="1" noTextEdit="1"/>
          </p:cNvSpPr>
          <p:nvPr>
            <p:ph type="sldImg"/>
          </p:nvPr>
        </p:nvSpPr>
        <p:spPr/>
      </p:sp>
      <p:sp>
        <p:nvSpPr>
          <p:cNvPr id="1843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763FA712-1BF5-46D8-B341-6231C1A2BFC6}" type="slidenum">
              <a:rPr lang="en-US" altLang="zh-CN"/>
            </a:fld>
            <a:endParaRPr lang="en-US" altLang="zh-CN"/>
          </a:p>
        </p:txBody>
      </p:sp>
      <p:sp>
        <p:nvSpPr>
          <p:cNvPr id="186370" name="Rectangle 2"/>
          <p:cNvSpPr>
            <a:spLocks noChangeArrowheads="1" noTextEdit="1"/>
          </p:cNvSpPr>
          <p:nvPr>
            <p:ph type="sldImg"/>
          </p:nvPr>
        </p:nvSpPr>
        <p:spPr/>
      </p:sp>
      <p:sp>
        <p:nvSpPr>
          <p:cNvPr id="18637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996C5A5E-A5D2-45A8-AE5F-F0A4A05113F8}" type="slidenum">
              <a:rPr lang="en-US" altLang="zh-CN"/>
            </a:fld>
            <a:endParaRPr lang="en-US" altLang="zh-CN"/>
          </a:p>
        </p:txBody>
      </p:sp>
      <p:sp>
        <p:nvSpPr>
          <p:cNvPr id="187394" name="Rectangle 2"/>
          <p:cNvSpPr>
            <a:spLocks noChangeArrowheads="1" noTextEdit="1"/>
          </p:cNvSpPr>
          <p:nvPr>
            <p:ph type="sldImg"/>
          </p:nvPr>
        </p:nvSpPr>
        <p:spPr/>
      </p:sp>
      <p:sp>
        <p:nvSpPr>
          <p:cNvPr id="1873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0BF164E8-3002-451A-BE7B-A35422447A10}" type="slidenum">
              <a:rPr lang="en-US" altLang="zh-CN"/>
            </a:fld>
            <a:endParaRPr lang="en-US" altLang="zh-CN"/>
          </a:p>
        </p:txBody>
      </p:sp>
      <p:sp>
        <p:nvSpPr>
          <p:cNvPr id="188418" name="Rectangle 2"/>
          <p:cNvSpPr>
            <a:spLocks noChangeArrowheads="1" noTextEdit="1"/>
          </p:cNvSpPr>
          <p:nvPr>
            <p:ph type="sldImg"/>
          </p:nvPr>
        </p:nvSpPr>
        <p:spPr/>
      </p:sp>
      <p:sp>
        <p:nvSpPr>
          <p:cNvPr id="18841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54A64842-472E-4165-96D5-728DB450578C}" type="slidenum">
              <a:rPr lang="en-US" altLang="zh-CN"/>
            </a:fld>
            <a:endParaRPr lang="en-US" altLang="zh-CN"/>
          </a:p>
        </p:txBody>
      </p:sp>
      <p:sp>
        <p:nvSpPr>
          <p:cNvPr id="189442" name="Rectangle 2"/>
          <p:cNvSpPr>
            <a:spLocks noChangeArrowheads="1" noTextEdit="1"/>
          </p:cNvSpPr>
          <p:nvPr>
            <p:ph type="sldImg"/>
          </p:nvPr>
        </p:nvSpPr>
        <p:spPr/>
      </p:sp>
      <p:sp>
        <p:nvSpPr>
          <p:cNvPr id="1894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B80FB41-A321-4DB0-B796-CBAA6A83DD70}" type="slidenum">
              <a:rPr lang="en-US" altLang="zh-CN"/>
            </a:fld>
            <a:endParaRPr lang="en-US" altLang="zh-CN"/>
          </a:p>
        </p:txBody>
      </p:sp>
      <p:sp>
        <p:nvSpPr>
          <p:cNvPr id="190466" name="Rectangle 2"/>
          <p:cNvSpPr>
            <a:spLocks noChangeArrowheads="1" noTextEdit="1"/>
          </p:cNvSpPr>
          <p:nvPr>
            <p:ph type="sldImg"/>
          </p:nvPr>
        </p:nvSpPr>
        <p:spPr/>
      </p:sp>
      <p:sp>
        <p:nvSpPr>
          <p:cNvPr id="19046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741D2883-0EBF-493A-839A-8B666545B7B8}" type="slidenum">
              <a:rPr lang="en-US" altLang="zh-CN"/>
            </a:fld>
            <a:endParaRPr lang="en-US" altLang="zh-CN"/>
          </a:p>
        </p:txBody>
      </p:sp>
      <p:sp>
        <p:nvSpPr>
          <p:cNvPr id="191490" name="Rectangle 2"/>
          <p:cNvSpPr>
            <a:spLocks noChangeArrowheads="1" noTextEdit="1"/>
          </p:cNvSpPr>
          <p:nvPr>
            <p:ph type="sldImg"/>
          </p:nvPr>
        </p:nvSpPr>
        <p:spPr/>
      </p:sp>
      <p:sp>
        <p:nvSpPr>
          <p:cNvPr id="1914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704567F-39A5-4B10-9BD5-2DC1D2749F87}" type="slidenum">
              <a:rPr lang="en-US" altLang="zh-CN"/>
            </a:fld>
            <a:endParaRPr lang="en-US" altLang="zh-CN"/>
          </a:p>
        </p:txBody>
      </p:sp>
      <p:sp>
        <p:nvSpPr>
          <p:cNvPr id="192514" name="Rectangle 2"/>
          <p:cNvSpPr>
            <a:spLocks noChangeArrowheads="1" noTextEdit="1"/>
          </p:cNvSpPr>
          <p:nvPr>
            <p:ph type="sldImg"/>
          </p:nvPr>
        </p:nvSpPr>
        <p:spPr/>
      </p:sp>
      <p:sp>
        <p:nvSpPr>
          <p:cNvPr id="1925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E3949007-ED95-434D-A1CE-E2B4F41C25D2}" type="slidenum">
              <a:rPr lang="en-US" altLang="zh-CN"/>
            </a:fld>
            <a:endParaRPr lang="en-US" altLang="zh-CN"/>
          </a:p>
        </p:txBody>
      </p:sp>
      <p:sp>
        <p:nvSpPr>
          <p:cNvPr id="193538" name="Rectangle 2"/>
          <p:cNvSpPr>
            <a:spLocks noChangeArrowheads="1" noTextEdit="1"/>
          </p:cNvSpPr>
          <p:nvPr>
            <p:ph type="sldImg"/>
          </p:nvPr>
        </p:nvSpPr>
        <p:spPr/>
      </p:sp>
      <p:sp>
        <p:nvSpPr>
          <p:cNvPr id="1935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765481C5-0B53-4B70-8B31-939BF6174A4B}" type="slidenum">
              <a:rPr lang="en-US" altLang="zh-CN"/>
            </a:fld>
            <a:endParaRPr lang="en-US" altLang="zh-CN"/>
          </a:p>
        </p:txBody>
      </p:sp>
      <p:sp>
        <p:nvSpPr>
          <p:cNvPr id="194562" name="Rectangle 2"/>
          <p:cNvSpPr>
            <a:spLocks noChangeArrowheads="1" noTextEdit="1"/>
          </p:cNvSpPr>
          <p:nvPr>
            <p:ph type="sldImg"/>
          </p:nvPr>
        </p:nvSpPr>
        <p:spPr/>
      </p:sp>
      <p:sp>
        <p:nvSpPr>
          <p:cNvPr id="19456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B52E0D5-D3CE-4DA6-99CB-71E8A9F7F924}" type="slidenum">
              <a:rPr lang="en-US" altLang="zh-CN"/>
            </a:fld>
            <a:endParaRPr lang="en-US" altLang="zh-CN"/>
          </a:p>
        </p:txBody>
      </p:sp>
      <p:sp>
        <p:nvSpPr>
          <p:cNvPr id="195586" name="Rectangle 2"/>
          <p:cNvSpPr>
            <a:spLocks noChangeArrowheads="1" noTextEdit="1"/>
          </p:cNvSpPr>
          <p:nvPr>
            <p:ph type="sldImg"/>
          </p:nvPr>
        </p:nvSpPr>
        <p:spPr/>
      </p:sp>
      <p:sp>
        <p:nvSpPr>
          <p:cNvPr id="1955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4B57B637-6FD2-4915-A411-0281BEE2D6A6}" type="slidenum">
              <a:rPr lang="en-US" altLang="zh-CN"/>
            </a:fld>
            <a:endParaRPr lang="en-US" altLang="zh-CN"/>
          </a:p>
        </p:txBody>
      </p:sp>
      <p:sp>
        <p:nvSpPr>
          <p:cNvPr id="196610" name="Rectangle 2"/>
          <p:cNvSpPr>
            <a:spLocks noChangeArrowheads="1" noTextEdit="1"/>
          </p:cNvSpPr>
          <p:nvPr>
            <p:ph type="sldImg"/>
          </p:nvPr>
        </p:nvSpPr>
        <p:spPr/>
      </p:sp>
      <p:sp>
        <p:nvSpPr>
          <p:cNvPr id="196611" name="Rectangle 3"/>
          <p:cNvSpPr>
            <a:spLocks noGrp="1" noChangeArrowheads="1"/>
          </p:cNvSpPr>
          <p:nvPr>
            <p:ph type="body" idx="1"/>
          </p:nvPr>
        </p:nvSpPr>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4.xml"/><Relationship Id="rId2" Type="http://schemas.openxmlformats.org/officeDocument/2006/relationships/audio" Target="../media/audio2.wav"/><Relationship Id="rId1" Type="http://schemas.openxmlformats.org/officeDocument/2006/relationships/audio" Target="../media/audio1.wav"/></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88840"/>
            <a:ext cx="8229600" cy="2655168"/>
          </a:xfrm>
        </p:spPr>
        <p:txBody>
          <a:bodyPr>
            <a:noAutofit/>
          </a:bodyPr>
          <a:lstStyle/>
          <a:p>
            <a:r>
              <a:rPr lang="zh-CN" altLang="en-US" sz="7200" b="1" dirty="0" smtClean="0"/>
              <a:t>安全法律法规培训</a:t>
            </a:r>
            <a:br>
              <a:rPr lang="en-US" altLang="zh-CN" sz="7200" b="1" dirty="0" smtClean="0"/>
            </a:br>
            <a:r>
              <a:rPr lang="zh-CN" altLang="en-US" sz="3200" dirty="0" smtClean="0"/>
              <a:t>（管理层 ）</a:t>
            </a:r>
            <a:br>
              <a:rPr lang="zh-CN" altLang="en-US" sz="7200" dirty="0" smtClean="0"/>
            </a:br>
            <a:endParaRPr lang="zh-CN" altLang="en-US" sz="7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Grp="1" noChangeArrowheads="1"/>
          </p:cNvSpPr>
          <p:nvPr>
            <p:ph type="ctrTitle"/>
          </p:nvPr>
        </p:nvSpPr>
        <p:spPr>
          <a:xfrm>
            <a:off x="395536" y="260648"/>
            <a:ext cx="8280920" cy="5328592"/>
          </a:xfrm>
          <a:prstGeom prst="rect">
            <a:avLst/>
          </a:prstGeom>
        </p:spPr>
        <p:txBody>
          <a:bodyPr>
            <a:normAutofit/>
          </a:bodyPr>
          <a:lstStyle/>
          <a:p>
            <a:pPr marL="342900" marR="0" lvl="0" indent="-342900" algn="l" defTabSz="914400" rtl="0" eaLnBrk="1" fontAlgn="base" latinLnBrk="0" hangingPunct="1">
              <a:lnSpc>
                <a:spcPct val="150000"/>
              </a:lnSpc>
              <a:spcBef>
                <a:spcPct val="10000"/>
              </a:spcBef>
              <a:spcAft>
                <a:spcPct val="0"/>
              </a:spcAft>
              <a:buClrTx/>
              <a:buSzTx/>
              <a:buFont typeface="Wingdings" panose="05000000000000000000" pitchFamily="2" charset="2"/>
              <a:buChar char="Ø"/>
              <a:defRPr/>
            </a:pPr>
            <a:r>
              <a:rPr kumimoji="0" lang="en-US" altLang="zh-CN" sz="3200" b="1" i="0" u="none" strike="noStrike" kern="0" cap="none" spc="0" normalizeH="0" baseline="0" noProof="0" dirty="0" smtClean="0">
                <a:ln>
                  <a:noFill/>
                </a:ln>
                <a:solidFill>
                  <a:srgbClr val="FF0000"/>
                </a:solidFill>
                <a:effectLst/>
                <a:uLnTx/>
                <a:uFillTx/>
                <a:latin typeface="+mn-lt"/>
                <a:ea typeface="宋体" panose="02010600030101010101" pitchFamily="2" charset="-122"/>
                <a:cs typeface="+mn-cs"/>
              </a:rPr>
              <a:t>《</a:t>
            </a:r>
            <a:r>
              <a:rPr kumimoji="0" lang="zh-CN" altLang="en-US" sz="3200" b="1" i="0" u="none" strike="noStrike" kern="0" cap="none" spc="0" normalizeH="0" baseline="0" noProof="0" dirty="0" smtClean="0">
                <a:ln>
                  <a:noFill/>
                </a:ln>
                <a:solidFill>
                  <a:srgbClr val="FF0000"/>
                </a:solidFill>
                <a:effectLst/>
                <a:uLnTx/>
                <a:uFillTx/>
                <a:latin typeface="+mn-lt"/>
                <a:ea typeface="宋体" panose="02010600030101010101" pitchFamily="2" charset="-122"/>
                <a:cs typeface="+mn-cs"/>
              </a:rPr>
              <a:t>中华人民共和国安全生产法</a:t>
            </a:r>
            <a:r>
              <a:rPr kumimoji="0" lang="en-US" altLang="zh-CN" sz="3200" b="1" i="0" u="none" strike="noStrike" kern="0" cap="none" spc="0" normalizeH="0" baseline="0" noProof="0" dirty="0" smtClean="0">
                <a:ln>
                  <a:noFill/>
                </a:ln>
                <a:solidFill>
                  <a:srgbClr val="FF0000"/>
                </a:solidFill>
                <a:effectLst/>
                <a:uLnTx/>
                <a:uFillTx/>
                <a:latin typeface="+mn-lt"/>
                <a:ea typeface="宋体" panose="02010600030101010101" pitchFamily="2" charset="-122"/>
                <a:cs typeface="+mn-cs"/>
              </a:rPr>
              <a:t>》</a:t>
            </a:r>
            <a:endParaRPr kumimoji="0" lang="en-US" altLang="zh-CN" sz="3200" b="1" i="0" u="none" strike="noStrike" kern="0" cap="none" spc="0" normalizeH="0" baseline="0" noProof="0" dirty="0" smtClean="0">
              <a:ln>
                <a:noFill/>
              </a:ln>
              <a:solidFill>
                <a:srgbClr val="FF0000"/>
              </a:solidFill>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50000"/>
              </a:lnSpc>
              <a:spcBef>
                <a:spcPct val="10000"/>
              </a:spcBef>
              <a:spcAft>
                <a:spcPct val="0"/>
              </a:spcAft>
              <a:buClrTx/>
              <a:buSzTx/>
              <a:buFont typeface="Wingdings" panose="05000000000000000000" pitchFamily="2" charset="2"/>
              <a:buChar char="Ø"/>
              <a:defRPr/>
            </a:pPr>
            <a:r>
              <a:rPr kumimoji="0" lang="en-US" altLang="zh-CN" sz="3200" b="1" i="0" u="none" strike="noStrike" kern="0" cap="none" spc="0" normalizeH="0" baseline="0" noProof="0" dirty="0" smtClean="0">
                <a:ln>
                  <a:noFill/>
                </a:ln>
                <a:solidFill>
                  <a:srgbClr val="0070C0"/>
                </a:solidFill>
                <a:effectLst/>
                <a:uLnTx/>
                <a:uFillTx/>
                <a:latin typeface="+mn-lt"/>
                <a:ea typeface="宋体" panose="02010600030101010101" pitchFamily="2" charset="-122"/>
                <a:cs typeface="+mn-cs"/>
              </a:rPr>
              <a:t>《</a:t>
            </a:r>
            <a:r>
              <a:rPr kumimoji="0" lang="zh-CN" altLang="en-US" sz="3200" b="1" i="0" u="none" strike="noStrike" kern="0" cap="none" spc="0" normalizeH="0" baseline="0" noProof="0" dirty="0" smtClean="0">
                <a:ln>
                  <a:noFill/>
                </a:ln>
                <a:solidFill>
                  <a:srgbClr val="0070C0"/>
                </a:solidFill>
                <a:effectLst/>
                <a:uLnTx/>
                <a:uFillTx/>
                <a:latin typeface="+mn-lt"/>
                <a:ea typeface="宋体" panose="02010600030101010101" pitchFamily="2" charset="-122"/>
                <a:cs typeface="+mn-cs"/>
              </a:rPr>
              <a:t>中华人民共和国环境保护法</a:t>
            </a:r>
            <a:r>
              <a:rPr kumimoji="0" lang="en-US" altLang="zh-CN" sz="3200" b="1" i="0" u="none" strike="noStrike" kern="0" cap="none" spc="0" normalizeH="0" baseline="0" noProof="0" dirty="0" smtClean="0">
                <a:ln>
                  <a:noFill/>
                </a:ln>
                <a:solidFill>
                  <a:srgbClr val="0070C0"/>
                </a:solidFill>
                <a:effectLst/>
                <a:uLnTx/>
                <a:uFillTx/>
                <a:latin typeface="+mn-lt"/>
                <a:ea typeface="宋体" panose="02010600030101010101" pitchFamily="2" charset="-122"/>
                <a:cs typeface="+mn-cs"/>
              </a:rPr>
              <a:t>》</a:t>
            </a:r>
            <a:endParaRPr kumimoji="0" lang="en-US" altLang="zh-CN" sz="3200" b="1" i="0" u="none" strike="noStrike" kern="0" cap="none" spc="0" normalizeH="0" baseline="0" noProof="0" dirty="0" smtClean="0">
              <a:ln>
                <a:noFill/>
              </a:ln>
              <a:solidFill>
                <a:srgbClr val="0070C0"/>
              </a:solidFill>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50000"/>
              </a:lnSpc>
              <a:spcBef>
                <a:spcPct val="10000"/>
              </a:spcBef>
              <a:spcAft>
                <a:spcPct val="0"/>
              </a:spcAft>
              <a:buClrTx/>
              <a:buSzTx/>
              <a:buFont typeface="Wingdings" panose="05000000000000000000" pitchFamily="2" charset="2"/>
              <a:buChar char="Ø"/>
              <a:defRPr/>
            </a:pPr>
            <a:r>
              <a:rPr kumimoji="0" lang="en-US" altLang="zh-CN" sz="3200" b="1" i="0" u="none" strike="noStrike" kern="0" cap="none" spc="0" normalizeH="0" baseline="0" noProof="0" dirty="0" smtClean="0">
                <a:ln>
                  <a:noFill/>
                </a:ln>
                <a:solidFill>
                  <a:srgbClr val="0070C0"/>
                </a:solidFill>
                <a:effectLst/>
                <a:uLnTx/>
                <a:uFillTx/>
                <a:latin typeface="+mn-lt"/>
                <a:ea typeface="宋体" panose="02010600030101010101" pitchFamily="2" charset="-122"/>
                <a:cs typeface="+mn-cs"/>
              </a:rPr>
              <a:t>《</a:t>
            </a:r>
            <a:r>
              <a:rPr kumimoji="0" lang="zh-CN" altLang="en-US" sz="3200" b="1" i="0" u="none" strike="noStrike" kern="0" cap="none" spc="0" normalizeH="0" baseline="0" noProof="0" dirty="0" smtClean="0">
                <a:ln>
                  <a:noFill/>
                </a:ln>
                <a:solidFill>
                  <a:srgbClr val="0070C0"/>
                </a:solidFill>
                <a:effectLst/>
                <a:uLnTx/>
                <a:uFillTx/>
                <a:latin typeface="+mn-lt"/>
                <a:ea typeface="宋体" panose="02010600030101010101" pitchFamily="2" charset="-122"/>
                <a:cs typeface="+mn-cs"/>
              </a:rPr>
              <a:t>中华人民共和国职业病防治法</a:t>
            </a:r>
            <a:r>
              <a:rPr kumimoji="0" lang="en-US" altLang="zh-CN" sz="3200" b="1" i="0" u="none" strike="noStrike" kern="0" cap="none" spc="0" normalizeH="0" baseline="0" noProof="0" dirty="0" smtClean="0">
                <a:ln>
                  <a:noFill/>
                </a:ln>
                <a:solidFill>
                  <a:srgbClr val="0070C0"/>
                </a:solidFill>
                <a:effectLst/>
                <a:uLnTx/>
                <a:uFillTx/>
                <a:latin typeface="+mn-lt"/>
                <a:ea typeface="宋体" panose="02010600030101010101" pitchFamily="2" charset="-122"/>
                <a:cs typeface="+mn-cs"/>
              </a:rPr>
              <a:t>》</a:t>
            </a:r>
            <a:endParaRPr kumimoji="0" lang="en-US" altLang="zh-CN" sz="3200" b="1" i="0" u="none" strike="noStrike" kern="0" cap="none" spc="0" normalizeH="0" baseline="0" noProof="0" dirty="0" smtClean="0">
              <a:ln>
                <a:noFill/>
              </a:ln>
              <a:solidFill>
                <a:srgbClr val="0070C0"/>
              </a:solidFill>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50000"/>
              </a:lnSpc>
              <a:spcBef>
                <a:spcPct val="10000"/>
              </a:spcBef>
              <a:spcAft>
                <a:spcPct val="0"/>
              </a:spcAft>
              <a:buClrTx/>
              <a:buSzTx/>
              <a:buFont typeface="Wingdings" panose="05000000000000000000" pitchFamily="2" charset="2"/>
              <a:buChar char="Ø"/>
              <a:defRPr/>
            </a:pPr>
            <a:r>
              <a:rPr kumimoji="0" lang="en-US" altLang="zh-CN" sz="3200" b="1" i="0" u="none" strike="noStrike" kern="0" cap="none" spc="0" normalizeH="0" baseline="0" noProof="0" dirty="0" smtClean="0">
                <a:ln>
                  <a:noFill/>
                </a:ln>
                <a:solidFill>
                  <a:srgbClr val="FF0000"/>
                </a:solidFill>
                <a:effectLst/>
                <a:uLnTx/>
                <a:uFillTx/>
                <a:latin typeface="+mn-lt"/>
                <a:ea typeface="宋体" panose="02010600030101010101" pitchFamily="2" charset="-122"/>
                <a:cs typeface="+mn-cs"/>
              </a:rPr>
              <a:t>《</a:t>
            </a:r>
            <a:r>
              <a:rPr kumimoji="0" lang="zh-CN" altLang="en-US" sz="3200" b="1" i="0" u="none" strike="noStrike" kern="0" cap="none" spc="0" normalizeH="0" baseline="0" noProof="0" dirty="0" smtClean="0">
                <a:ln>
                  <a:noFill/>
                </a:ln>
                <a:solidFill>
                  <a:srgbClr val="FF0000"/>
                </a:solidFill>
                <a:effectLst/>
                <a:uLnTx/>
                <a:uFillTx/>
                <a:latin typeface="+mn-lt"/>
                <a:ea typeface="宋体" panose="02010600030101010101" pitchFamily="2" charset="-122"/>
                <a:cs typeface="+mn-cs"/>
              </a:rPr>
              <a:t>中华人民共和国消防法</a:t>
            </a:r>
            <a:r>
              <a:rPr kumimoji="0" lang="en-US" altLang="zh-CN" sz="3200" b="1" i="0" u="none" strike="noStrike" kern="0" cap="none" spc="0" normalizeH="0" baseline="0" noProof="0" dirty="0" smtClean="0">
                <a:ln>
                  <a:noFill/>
                </a:ln>
                <a:solidFill>
                  <a:srgbClr val="FF0000"/>
                </a:solidFill>
                <a:effectLst/>
                <a:uLnTx/>
                <a:uFillTx/>
                <a:latin typeface="+mn-lt"/>
                <a:ea typeface="宋体" panose="02010600030101010101" pitchFamily="2" charset="-122"/>
                <a:cs typeface="+mn-cs"/>
              </a:rPr>
              <a:t>》</a:t>
            </a:r>
            <a:endParaRPr kumimoji="0" lang="en-US" altLang="zh-CN" sz="3200" b="1" i="0" u="none" strike="noStrike" kern="0" cap="none" spc="0" normalizeH="0" baseline="0" noProof="0" dirty="0" smtClean="0">
              <a:ln>
                <a:noFill/>
              </a:ln>
              <a:solidFill>
                <a:srgbClr val="FF0000"/>
              </a:solidFill>
              <a:effectLst/>
              <a:uLnTx/>
              <a:uFillTx/>
              <a:latin typeface="+mn-lt"/>
              <a:ea typeface="宋体" panose="02010600030101010101" pitchFamily="2" charset="-122"/>
              <a:cs typeface="+mn-cs"/>
            </a:endParaRPr>
          </a:p>
          <a:p>
            <a:pPr marL="342900" marR="0" lvl="0" indent="-342900" algn="l" defTabSz="914400" rtl="0" eaLnBrk="1" fontAlgn="base" latinLnBrk="0" hangingPunct="1">
              <a:lnSpc>
                <a:spcPct val="150000"/>
              </a:lnSpc>
              <a:spcBef>
                <a:spcPct val="10000"/>
              </a:spcBef>
              <a:spcAft>
                <a:spcPct val="0"/>
              </a:spcAft>
              <a:buClrTx/>
              <a:buSzTx/>
              <a:buFont typeface="Wingdings" panose="05000000000000000000" pitchFamily="2" charset="2"/>
              <a:buChar char="Ø"/>
              <a:defRPr/>
            </a:pPr>
            <a:r>
              <a:rPr kumimoji="0" lang="en-US" altLang="zh-CN" sz="3200" b="1" i="0" u="none" strike="noStrike" kern="0" cap="none" spc="0" normalizeH="0" baseline="0" noProof="0" dirty="0" smtClean="0">
                <a:ln>
                  <a:noFill/>
                </a:ln>
                <a:solidFill>
                  <a:srgbClr val="FF0000"/>
                </a:solidFill>
                <a:effectLst/>
                <a:uLnTx/>
                <a:uFillTx/>
                <a:latin typeface="+mn-lt"/>
                <a:ea typeface="宋体" panose="02010600030101010101" pitchFamily="2" charset="-122"/>
                <a:cs typeface="+mn-cs"/>
              </a:rPr>
              <a:t>《</a:t>
            </a:r>
            <a:r>
              <a:rPr kumimoji="0" lang="zh-CN" altLang="en-US" sz="3200" b="1" i="0" u="none" strike="noStrike" kern="0" cap="none" spc="0" normalizeH="0" baseline="0" noProof="0" dirty="0" smtClean="0">
                <a:ln>
                  <a:noFill/>
                </a:ln>
                <a:solidFill>
                  <a:srgbClr val="FF0000"/>
                </a:solidFill>
                <a:effectLst/>
                <a:uLnTx/>
                <a:uFillTx/>
                <a:latin typeface="+mn-lt"/>
                <a:ea typeface="宋体" panose="02010600030101010101" pitchFamily="2" charset="-122"/>
                <a:cs typeface="+mn-cs"/>
              </a:rPr>
              <a:t>危险化学品安全管理条例</a:t>
            </a:r>
            <a:r>
              <a:rPr kumimoji="0" lang="en-US" altLang="zh-CN" sz="3200" b="1" i="0" u="none" strike="noStrike" kern="0" cap="none" spc="0" normalizeH="0" baseline="0" noProof="0" dirty="0" smtClean="0">
                <a:ln>
                  <a:noFill/>
                </a:ln>
                <a:solidFill>
                  <a:srgbClr val="FF0000"/>
                </a:solidFill>
                <a:effectLst/>
                <a:uLnTx/>
                <a:uFillTx/>
                <a:latin typeface="+mn-lt"/>
                <a:ea typeface="宋体" panose="02010600030101010101" pitchFamily="2" charset="-122"/>
                <a:cs typeface="+mn-cs"/>
              </a:rPr>
              <a:t>》</a:t>
            </a:r>
            <a:endParaRPr kumimoji="0" lang="en-US" altLang="zh-CN" sz="3200" b="1" i="0" u="none" strike="noStrike" kern="0" cap="none" spc="0" normalizeH="0" baseline="0" noProof="0" dirty="0" smtClean="0">
              <a:ln>
                <a:noFill/>
              </a:ln>
              <a:solidFill>
                <a:srgbClr val="FF0000"/>
              </a:solidFill>
              <a:effectLst/>
              <a:uLnTx/>
              <a:uFillTx/>
              <a:latin typeface="+mn-lt"/>
              <a:ea typeface="宋体" panose="02010600030101010101" pitchFamily="2" charset="-122"/>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b="1" kern="0" dirty="0" smtClean="0">
                <a:solidFill>
                  <a:srgbClr val="FF0000"/>
                </a:solidFill>
                <a:ea typeface="宋体" panose="02010600030101010101" pitchFamily="2" charset="-122"/>
              </a:rPr>
              <a:t>安全生产法</a:t>
            </a:r>
            <a:endParaRPr lang="zh-CN" altLang="en-US" dirty="0"/>
          </a:p>
        </p:txBody>
      </p:sp>
      <p:sp>
        <p:nvSpPr>
          <p:cNvPr id="3" name="Content Placeholder 2"/>
          <p:cNvSpPr>
            <a:spLocks noGrp="1"/>
          </p:cNvSpPr>
          <p:nvPr>
            <p:ph idx="1"/>
          </p:nvPr>
        </p:nvSpPr>
        <p:spPr>
          <a:xfrm>
            <a:off x="323528" y="1196752"/>
            <a:ext cx="8229600" cy="4525963"/>
          </a:xfrm>
        </p:spPr>
        <p:txBody>
          <a:bodyPr>
            <a:normAutofit/>
          </a:bodyPr>
          <a:lstStyle/>
          <a:p>
            <a:r>
              <a:rPr lang="en-US" altLang="zh-CN" dirty="0" smtClean="0">
                <a:latin typeface="华文新魏" panose="02010800040101010101" pitchFamily="2" charset="-122"/>
                <a:ea typeface="华文新魏" panose="02010800040101010101" pitchFamily="2" charset="-122"/>
              </a:rPr>
              <a:t>《</a:t>
            </a:r>
            <a:r>
              <a:rPr lang="zh-CN" altLang="en-US" dirty="0" smtClean="0">
                <a:latin typeface="华文新魏" panose="02010800040101010101" pitchFamily="2" charset="-122"/>
                <a:ea typeface="华文新魏" panose="02010800040101010101" pitchFamily="2" charset="-122"/>
              </a:rPr>
              <a:t>安全生产法</a:t>
            </a:r>
            <a:r>
              <a:rPr lang="en-US" altLang="zh-CN" dirty="0" smtClean="0">
                <a:latin typeface="华文新魏" panose="02010800040101010101" pitchFamily="2" charset="-122"/>
                <a:ea typeface="华文新魏" panose="02010800040101010101" pitchFamily="2" charset="-122"/>
              </a:rPr>
              <a:t>》</a:t>
            </a:r>
            <a:r>
              <a:rPr lang="zh-CN" altLang="en-US" dirty="0" smtClean="0">
                <a:latin typeface="华文新魏" panose="02010800040101010101" pitchFamily="2" charset="-122"/>
                <a:ea typeface="华文新魏" panose="02010800040101010101" pitchFamily="2" charset="-122"/>
              </a:rPr>
              <a:t>的地位</a:t>
            </a:r>
            <a:endParaRPr lang="en-US" altLang="zh-CN" dirty="0" smtClean="0">
              <a:latin typeface="华文新魏" panose="02010800040101010101" pitchFamily="2" charset="-122"/>
              <a:ea typeface="华文新魏" panose="02010800040101010101" pitchFamily="2" charset="-122"/>
            </a:endParaRPr>
          </a:p>
          <a:p>
            <a:r>
              <a:rPr lang="en-US" altLang="zh-CN" dirty="0" smtClean="0">
                <a:latin typeface="华文新魏" panose="02010800040101010101" pitchFamily="2" charset="-122"/>
                <a:ea typeface="华文新魏" panose="02010800040101010101" pitchFamily="2" charset="-122"/>
              </a:rPr>
              <a:t> </a:t>
            </a:r>
            <a:r>
              <a:rPr lang="en-US" altLang="zh-CN" sz="2400" dirty="0" smtClean="0">
                <a:latin typeface="微软雅黑" panose="020B0503020204020204" pitchFamily="34" charset="-122"/>
                <a:ea typeface="微软雅黑" panose="020B0503020204020204" pitchFamily="34" charset="-122"/>
              </a:rPr>
              <a:t>1</a:t>
            </a:r>
            <a:r>
              <a:rPr lang="zh-CN" altLang="en-US" sz="2400" dirty="0" smtClean="0">
                <a:latin typeface="微软雅黑" panose="020B0503020204020204" pitchFamily="34" charset="-122"/>
                <a:ea typeface="微软雅黑" panose="020B0503020204020204" pitchFamily="34" charset="-122"/>
              </a:rPr>
              <a:t>、是我国第一部全面规范安全生产的专门法律。</a:t>
            </a:r>
            <a:endParaRPr lang="zh-CN" altLang="en-US" sz="2400" dirty="0" smtClean="0">
              <a:latin typeface="微软雅黑" panose="020B0503020204020204" pitchFamily="34" charset="-122"/>
              <a:ea typeface="微软雅黑" panose="020B0503020204020204" pitchFamily="34" charset="-122"/>
            </a:endParaRPr>
          </a:p>
          <a:p>
            <a:r>
              <a:rPr lang="zh-CN" altLang="en-US" sz="2400" dirty="0" smtClean="0">
                <a:latin typeface="微软雅黑" panose="020B0503020204020204" pitchFamily="34" charset="-122"/>
                <a:ea typeface="微软雅黑" panose="020B0503020204020204" pitchFamily="34" charset="-122"/>
              </a:rPr>
              <a:t> </a:t>
            </a:r>
            <a:r>
              <a:rPr lang="en-US" altLang="zh-CN" sz="2400" dirty="0" smtClean="0">
                <a:latin typeface="微软雅黑" panose="020B0503020204020204" pitchFamily="34" charset="-122"/>
                <a:ea typeface="微软雅黑" panose="020B0503020204020204" pitchFamily="34" charset="-122"/>
              </a:rPr>
              <a:t>2</a:t>
            </a:r>
            <a:r>
              <a:rPr lang="zh-CN" altLang="en-US" sz="2400" dirty="0" smtClean="0">
                <a:latin typeface="微软雅黑" panose="020B0503020204020204" pitchFamily="34" charset="-122"/>
                <a:ea typeface="微软雅黑" panose="020B0503020204020204" pitchFamily="34" charset="-122"/>
              </a:rPr>
              <a:t>、是我国安全生产法律体系的主体法。</a:t>
            </a:r>
            <a:endParaRPr lang="zh-CN" altLang="en-US" sz="2400" dirty="0" smtClean="0">
              <a:latin typeface="微软雅黑" panose="020B0503020204020204" pitchFamily="34" charset="-122"/>
              <a:ea typeface="微软雅黑" panose="020B0503020204020204" pitchFamily="34" charset="-122"/>
            </a:endParaRPr>
          </a:p>
          <a:p>
            <a:r>
              <a:rPr lang="zh-CN" altLang="en-US" sz="2400" dirty="0" smtClean="0">
                <a:latin typeface="微软雅黑" panose="020B0503020204020204" pitchFamily="34" charset="-122"/>
                <a:ea typeface="微软雅黑" panose="020B0503020204020204" pitchFamily="34" charset="-122"/>
              </a:rPr>
              <a:t> </a:t>
            </a:r>
            <a:r>
              <a:rPr lang="en-US" altLang="zh-CN" sz="2400" dirty="0" smtClean="0">
                <a:latin typeface="微软雅黑" panose="020B0503020204020204" pitchFamily="34" charset="-122"/>
                <a:ea typeface="微软雅黑" panose="020B0503020204020204" pitchFamily="34" charset="-122"/>
              </a:rPr>
              <a:t>3</a:t>
            </a:r>
            <a:r>
              <a:rPr lang="zh-CN" altLang="en-US" sz="2400" dirty="0" smtClean="0">
                <a:latin typeface="微软雅黑" panose="020B0503020204020204" pitchFamily="34" charset="-122"/>
                <a:ea typeface="微软雅黑" panose="020B0503020204020204" pitchFamily="34" charset="-122"/>
              </a:rPr>
              <a:t>、是安全生产法制建设的一个里程碑。</a:t>
            </a:r>
            <a:endParaRPr lang="zh-CN" altLang="en-US" sz="2400" dirty="0" smtClean="0">
              <a:latin typeface="微软雅黑" panose="020B0503020204020204" pitchFamily="34" charset="-122"/>
              <a:ea typeface="微软雅黑" panose="020B0503020204020204" pitchFamily="34" charset="-122"/>
            </a:endParaRPr>
          </a:p>
          <a:p>
            <a:r>
              <a:rPr lang="zh-CN" altLang="en-US" sz="2400" dirty="0" smtClean="0">
                <a:latin typeface="微软雅黑" panose="020B0503020204020204" pitchFamily="34" charset="-122"/>
                <a:ea typeface="微软雅黑" panose="020B0503020204020204" pitchFamily="34" charset="-122"/>
              </a:rPr>
              <a:t> </a:t>
            </a:r>
            <a:r>
              <a:rPr lang="en-US" altLang="zh-CN" sz="2400" dirty="0" smtClean="0">
                <a:latin typeface="微软雅黑" panose="020B0503020204020204" pitchFamily="34" charset="-122"/>
                <a:ea typeface="微软雅黑" panose="020B0503020204020204" pitchFamily="34" charset="-122"/>
              </a:rPr>
              <a:t>4</a:t>
            </a:r>
            <a:r>
              <a:rPr lang="zh-CN" altLang="en-US" sz="2400" dirty="0" smtClean="0">
                <a:latin typeface="微软雅黑" panose="020B0503020204020204" pitchFamily="34" charset="-122"/>
                <a:ea typeface="微软雅黑" panose="020B0503020204020204" pitchFamily="34" charset="-122"/>
              </a:rPr>
              <a:t>、是各类生产经营单位及其从业人员实现安全生产所必须遵循的行为准则，是各级人民政府及其有关部门进行监督管理和行政执法的法律依据。 </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b="1" kern="0" dirty="0" smtClean="0">
                <a:solidFill>
                  <a:srgbClr val="FF0000"/>
                </a:solidFill>
                <a:ea typeface="宋体" panose="02010600030101010101" pitchFamily="2" charset="-122"/>
              </a:rPr>
              <a:t>安全生产法</a:t>
            </a:r>
            <a:endParaRPr lang="zh-CN" altLang="en-US" dirty="0"/>
          </a:p>
        </p:txBody>
      </p:sp>
      <p:sp>
        <p:nvSpPr>
          <p:cNvPr id="3" name="Content Placeholder 2"/>
          <p:cNvSpPr>
            <a:spLocks noGrp="1"/>
          </p:cNvSpPr>
          <p:nvPr>
            <p:ph idx="1"/>
          </p:nvPr>
        </p:nvSpPr>
        <p:spPr>
          <a:xfrm>
            <a:off x="457200" y="1196752"/>
            <a:ext cx="8229600" cy="4929411"/>
          </a:xfrm>
        </p:spPr>
        <p:txBody>
          <a:bodyPr>
            <a:normAutofit/>
          </a:bodyPr>
          <a:lstStyle/>
          <a:p>
            <a:pPr>
              <a:buFont typeface="Wingdings" panose="05000000000000000000" pitchFamily="2" charset="2"/>
              <a:buNone/>
            </a:pPr>
            <a:r>
              <a:rPr lang="en-US" altLang="zh-CN" dirty="0" smtClean="0">
                <a:latin typeface="华文新魏" panose="02010800040101010101" pitchFamily="2" charset="-122"/>
                <a:ea typeface="华文新魏" panose="02010800040101010101" pitchFamily="2" charset="-122"/>
              </a:rPr>
              <a:t>《</a:t>
            </a:r>
            <a:r>
              <a:rPr lang="zh-CN" altLang="en-US" dirty="0" smtClean="0">
                <a:latin typeface="华文新魏" panose="02010800040101010101" pitchFamily="2" charset="-122"/>
                <a:ea typeface="华文新魏" panose="02010800040101010101" pitchFamily="2" charset="-122"/>
              </a:rPr>
              <a:t>安全生产法</a:t>
            </a:r>
            <a:r>
              <a:rPr lang="en-US" altLang="zh-CN" dirty="0" smtClean="0">
                <a:latin typeface="华文新魏" panose="02010800040101010101" pitchFamily="2" charset="-122"/>
                <a:ea typeface="华文新魏" panose="02010800040101010101" pitchFamily="2" charset="-122"/>
              </a:rPr>
              <a:t>》</a:t>
            </a:r>
            <a:r>
              <a:rPr lang="zh-CN" altLang="en-US" dirty="0" smtClean="0">
                <a:latin typeface="华文新魏" panose="02010800040101010101" pitchFamily="2" charset="-122"/>
                <a:ea typeface="华文新魏" panose="02010800040101010101" pitchFamily="2" charset="-122"/>
              </a:rPr>
              <a:t>确立的七项基本法律制度</a:t>
            </a:r>
            <a:endParaRPr lang="en-US" altLang="zh-CN" dirty="0" smtClean="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en-US" altLang="zh-CN" dirty="0" smtClean="0">
                <a:latin typeface="华文新魏" panose="02010800040101010101" pitchFamily="2" charset="-122"/>
                <a:ea typeface="华文新魏" panose="02010800040101010101" pitchFamily="2" charset="-122"/>
              </a:rPr>
              <a:t> </a:t>
            </a:r>
            <a:r>
              <a:rPr lang="zh-CN" altLang="en-US" dirty="0" smtClean="0">
                <a:solidFill>
                  <a:srgbClr val="FF0000"/>
                </a:solidFill>
                <a:latin typeface="华文新魏" panose="02010800040101010101" pitchFamily="2" charset="-122"/>
                <a:ea typeface="华文新魏" panose="02010800040101010101" pitchFamily="2" charset="-122"/>
              </a:rPr>
              <a:t>一、安全生产监督管理制度</a:t>
            </a:r>
            <a:endParaRPr lang="zh-CN" altLang="en-US" dirty="0" smtClean="0">
              <a:solidFill>
                <a:srgbClr val="FF0000"/>
              </a:solidFill>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dirty="0" smtClean="0">
                <a:solidFill>
                  <a:srgbClr val="FF0000"/>
                </a:solidFill>
                <a:latin typeface="华文新魏" panose="02010800040101010101" pitchFamily="2" charset="-122"/>
                <a:ea typeface="华文新魏" panose="02010800040101010101" pitchFamily="2" charset="-122"/>
              </a:rPr>
              <a:t> 二、生产经营单位安全保障制度</a:t>
            </a:r>
            <a:endParaRPr lang="zh-CN" altLang="en-US" dirty="0" smtClean="0">
              <a:solidFill>
                <a:srgbClr val="FF0000"/>
              </a:solidFill>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dirty="0" smtClean="0">
                <a:solidFill>
                  <a:srgbClr val="FF0000"/>
                </a:solidFill>
                <a:latin typeface="华文新魏" panose="02010800040101010101" pitchFamily="2" charset="-122"/>
                <a:ea typeface="华文新魏" panose="02010800040101010101" pitchFamily="2" charset="-122"/>
              </a:rPr>
              <a:t> 三、生产经营单位负责人安全责任制度</a:t>
            </a:r>
            <a:endParaRPr lang="zh-CN" altLang="en-US" dirty="0" smtClean="0">
              <a:solidFill>
                <a:srgbClr val="FF0000"/>
              </a:solidFill>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dirty="0" smtClean="0">
                <a:latin typeface="华文新魏" panose="02010800040101010101" pitchFamily="2" charset="-122"/>
                <a:ea typeface="华文新魏" panose="02010800040101010101" pitchFamily="2" charset="-122"/>
              </a:rPr>
              <a:t> 四、从业人员安全生产权利义务制度</a:t>
            </a:r>
            <a:endParaRPr lang="zh-CN" altLang="en-US" dirty="0" smtClean="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dirty="0" smtClean="0">
                <a:latin typeface="华文新魏" panose="02010800040101010101" pitchFamily="2" charset="-122"/>
                <a:ea typeface="华文新魏" panose="02010800040101010101" pitchFamily="2" charset="-122"/>
              </a:rPr>
              <a:t> 五、安全中介服务制度</a:t>
            </a:r>
            <a:endParaRPr lang="zh-CN" altLang="en-US" dirty="0" smtClean="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dirty="0" smtClean="0">
                <a:solidFill>
                  <a:srgbClr val="FF0000"/>
                </a:solidFill>
                <a:latin typeface="华文新魏" panose="02010800040101010101" pitchFamily="2" charset="-122"/>
                <a:ea typeface="华文新魏" panose="02010800040101010101" pitchFamily="2" charset="-122"/>
              </a:rPr>
              <a:t>  六、安全生产责任追究制度</a:t>
            </a:r>
            <a:endParaRPr lang="zh-CN" altLang="en-US" dirty="0" smtClean="0">
              <a:solidFill>
                <a:srgbClr val="FF0000"/>
              </a:solidFill>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dirty="0" smtClean="0">
                <a:solidFill>
                  <a:srgbClr val="FF0000"/>
                </a:solidFill>
                <a:latin typeface="华文新魏" panose="02010800040101010101" pitchFamily="2" charset="-122"/>
                <a:ea typeface="华文新魏" panose="02010800040101010101" pitchFamily="2" charset="-122"/>
              </a:rPr>
              <a:t>  七、事故应急救援和处理制度</a:t>
            </a:r>
            <a:endParaRPr lang="zh-CN" altLang="en-US"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a:xfrm>
            <a:off x="683568" y="1412776"/>
            <a:ext cx="7772400" cy="1231032"/>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单位安全生产责任人</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8195" name="Rectangle 3"/>
          <p:cNvSpPr>
            <a:spLocks noGrp="1" noRot="1" noChangeArrowheads="1"/>
          </p:cNvSpPr>
          <p:nvPr>
            <p:ph type="body" idx="1"/>
          </p:nvPr>
        </p:nvSpPr>
        <p:spPr>
          <a:xfrm>
            <a:off x="251520" y="2708920"/>
            <a:ext cx="8568952" cy="4752528"/>
          </a:xfrm>
        </p:spPr>
        <p:txBody>
          <a:bodyPr/>
          <a:lstStyle/>
          <a:p>
            <a:pPr>
              <a:lnSpc>
                <a:spcPct val="90000"/>
              </a:lnSpc>
            </a:pPr>
            <a:r>
              <a:rPr lang="en-US" altLang="zh-CN" sz="2800" dirty="0">
                <a:latin typeface="华文新魏" panose="02010800040101010101" pitchFamily="2" charset="-122"/>
                <a:ea typeface="华文新魏" panose="02010800040101010101" pitchFamily="2" charset="-122"/>
              </a:rPr>
              <a:t>   </a:t>
            </a:r>
            <a:r>
              <a:rPr lang="zh-CN" altLang="en-US" sz="2800" dirty="0">
                <a:latin typeface="华文新魏" panose="02010800040101010101" pitchFamily="2" charset="-122"/>
                <a:ea typeface="华文新魏" panose="02010800040101010101" pitchFamily="2" charset="-122"/>
              </a:rPr>
              <a:t>谁对生产经营单位的安全生产工作全面负责？</a:t>
            </a:r>
            <a:endParaRPr lang="zh-CN" altLang="en-US" sz="2800" dirty="0">
              <a:latin typeface="华文新魏" panose="02010800040101010101" pitchFamily="2" charset="-122"/>
              <a:ea typeface="华文新魏" panose="02010800040101010101" pitchFamily="2" charset="-122"/>
            </a:endParaRPr>
          </a:p>
          <a:p>
            <a:pPr>
              <a:lnSpc>
                <a:spcPct val="90000"/>
              </a:lnSpc>
            </a:pPr>
            <a:endParaRPr lang="zh-CN" altLang="en-US" sz="28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r>
              <a:rPr lang="zh-CN" altLang="en-US" b="1" dirty="0">
                <a:latin typeface="华文新魏" panose="02010800040101010101" pitchFamily="2" charset="-122"/>
                <a:ea typeface="华文新魏" panose="02010800040101010101" pitchFamily="2" charset="-122"/>
              </a:rPr>
              <a:t>本单位的主要负责人  </a:t>
            </a:r>
            <a:r>
              <a:rPr lang="en-US" altLang="zh-CN" dirty="0">
                <a:latin typeface="Arial" panose="020B0604020202020204"/>
                <a:ea typeface="华文新魏" panose="02010800040101010101" pitchFamily="2" charset="-122"/>
              </a:rPr>
              <a:t>——</a:t>
            </a:r>
            <a:r>
              <a:rPr lang="en-US" altLang="zh-CN" sz="2800" dirty="0">
                <a:latin typeface="华文新魏" panose="02010800040101010101" pitchFamily="2" charset="-122"/>
                <a:ea typeface="华文新魏" panose="02010800040101010101" pitchFamily="2" charset="-122"/>
              </a:rPr>
              <a:t>  </a:t>
            </a:r>
            <a:r>
              <a:rPr lang="zh-CN" altLang="en-US" sz="2800" dirty="0">
                <a:latin typeface="华文新魏" panose="02010800040101010101" pitchFamily="2" charset="-122"/>
                <a:ea typeface="华文新魏" panose="02010800040101010101" pitchFamily="2" charset="-122"/>
              </a:rPr>
              <a:t>即在本单位的日常生产经营活动中具有指挥权的领导成员：</a:t>
            </a:r>
            <a:endParaRPr lang="zh-CN" altLang="en-US" sz="28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1</a:t>
            </a:r>
            <a:r>
              <a:rPr lang="zh-CN" altLang="en-US" sz="2800" dirty="0">
                <a:latin typeface="华文新魏" panose="02010800040101010101" pitchFamily="2" charset="-122"/>
                <a:ea typeface="华文新魏" panose="02010800040101010101" pitchFamily="2" charset="-122"/>
              </a:rPr>
              <a:t>、日常生产经营活动的最高负责人；</a:t>
            </a:r>
            <a:endParaRPr lang="zh-CN" altLang="en-US" sz="28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、日常生产经营活动的直接指挥者</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57200" y="2746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Rot="1" noChangeArrowheads="1"/>
          </p:cNvSpPr>
          <p:nvPr>
            <p:ph type="title"/>
          </p:nvPr>
        </p:nvSpPr>
        <p:spPr>
          <a:xfrm>
            <a:off x="539552" y="1484784"/>
            <a:ext cx="7918450" cy="1144588"/>
          </a:xfrm>
        </p:spPr>
        <p:txBody>
          <a:bodyPr/>
          <a:lstStyle/>
          <a:p>
            <a:r>
              <a:rPr lang="zh-CN" altLang="en-US" sz="5400" dirty="0">
                <a:solidFill>
                  <a:schemeClr val="tx1"/>
                </a:solidFill>
                <a:latin typeface="华文新魏" panose="02010800040101010101" pitchFamily="2" charset="-122"/>
                <a:ea typeface="华文新魏" panose="02010800040101010101" pitchFamily="2" charset="-122"/>
              </a:rPr>
              <a:t>政府的职责</a:t>
            </a:r>
            <a:endParaRPr lang="zh-CN" altLang="en-US" sz="5400" dirty="0">
              <a:solidFill>
                <a:schemeClr val="tx1"/>
              </a:solidFill>
              <a:latin typeface="华文新魏" panose="02010800040101010101" pitchFamily="2" charset="-122"/>
              <a:ea typeface="华文新魏" panose="02010800040101010101" pitchFamily="2" charset="-122"/>
            </a:endParaRPr>
          </a:p>
        </p:txBody>
      </p:sp>
      <p:sp>
        <p:nvSpPr>
          <p:cNvPr id="99331" name="Rectangle 3"/>
          <p:cNvSpPr>
            <a:spLocks noGrp="1" noRot="1" noChangeArrowheads="1"/>
          </p:cNvSpPr>
          <p:nvPr>
            <p:ph type="body" sz="half" idx="1"/>
          </p:nvPr>
        </p:nvSpPr>
        <p:spPr>
          <a:xfrm>
            <a:off x="0" y="2609528"/>
            <a:ext cx="8820472" cy="4248472"/>
          </a:xfrm>
        </p:spPr>
        <p:txBody>
          <a:bodyPr/>
          <a:lstStyle/>
          <a:p>
            <a:r>
              <a:rPr lang="en-US" altLang="zh-CN" sz="2400" dirty="0">
                <a:latin typeface="华文新魏" panose="02010800040101010101" pitchFamily="2" charset="-122"/>
                <a:ea typeface="华文新魏" panose="02010800040101010101" pitchFamily="2" charset="-122"/>
              </a:rPr>
              <a:t>  1</a:t>
            </a:r>
            <a:r>
              <a:rPr lang="zh-CN" altLang="en-US" sz="2400" dirty="0">
                <a:latin typeface="华文新魏" panose="02010800040101010101" pitchFamily="2" charset="-122"/>
                <a:ea typeface="华文新魏" panose="02010800040101010101" pitchFamily="2" charset="-122"/>
              </a:rPr>
              <a:t>、 领导，支持、督促各有关部门履行安全生产监管职责。</a:t>
            </a:r>
            <a:endParaRPr lang="zh-CN" altLang="en-US" sz="2400" dirty="0">
              <a:latin typeface="华文新魏" panose="02010800040101010101" pitchFamily="2" charset="-122"/>
              <a:ea typeface="华文新魏" panose="02010800040101010101" pitchFamily="2" charset="-122"/>
            </a:endParaRPr>
          </a:p>
          <a:p>
            <a:r>
              <a:rPr lang="zh-CN" altLang="en-US" sz="2400" dirty="0">
                <a:latin typeface="Arial" panose="020B0604020202020204"/>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a:t>
            </a:r>
            <a:r>
              <a:rPr lang="zh-CN" altLang="en-US" sz="2400" dirty="0">
                <a:latin typeface="Arial" panose="020B0604020202020204"/>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安全生产监督管理部门对本行政区域内安全生产工作实施综合监督管理。</a:t>
            </a:r>
            <a:endParaRPr lang="zh-CN" altLang="en-US" sz="2400" dirty="0">
              <a:latin typeface="华文新魏" panose="02010800040101010101" pitchFamily="2" charset="-122"/>
              <a:ea typeface="华文新魏" panose="02010800040101010101" pitchFamily="2" charset="-122"/>
            </a:endParaRPr>
          </a:p>
          <a:p>
            <a:r>
              <a:rPr lang="zh-CN" altLang="en-US" sz="2400" dirty="0">
                <a:latin typeface="Arial" panose="020B0604020202020204"/>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3</a:t>
            </a:r>
            <a:r>
              <a:rPr lang="zh-CN" altLang="en-US" sz="2400" dirty="0">
                <a:latin typeface="华文新魏" panose="02010800040101010101" pitchFamily="2" charset="-122"/>
                <a:ea typeface="华文新魏" panose="02010800040101010101" pitchFamily="2" charset="-122"/>
              </a:rPr>
              <a:t>、</a:t>
            </a:r>
            <a:r>
              <a:rPr lang="zh-CN" altLang="en-US" sz="2400" dirty="0">
                <a:latin typeface="Arial" panose="020B0604020202020204"/>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及时制定有关的国家标准或者行业标准。</a:t>
            </a:r>
            <a:endParaRPr lang="zh-CN" altLang="en-US" sz="2400" dirty="0">
              <a:latin typeface="华文新魏" panose="02010800040101010101" pitchFamily="2" charset="-122"/>
              <a:ea typeface="华文新魏" panose="02010800040101010101" pitchFamily="2" charset="-122"/>
            </a:endParaRPr>
          </a:p>
          <a:p>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4</a:t>
            </a:r>
            <a:r>
              <a:rPr lang="zh-CN" altLang="en-US" sz="2400" dirty="0">
                <a:latin typeface="华文新魏" panose="02010800040101010101" pitchFamily="2" charset="-122"/>
                <a:ea typeface="华文新魏" panose="02010800040101010101" pitchFamily="2" charset="-122"/>
              </a:rPr>
              <a:t>、国家实行生产安全事故责任追究制度。</a:t>
            </a:r>
            <a:endParaRPr lang="zh-CN" altLang="en-US" sz="2400" dirty="0">
              <a:latin typeface="华文新魏" panose="02010800040101010101" pitchFamily="2" charset="-122"/>
              <a:ea typeface="华文新魏" panose="02010800040101010101" pitchFamily="2" charset="-122"/>
            </a:endParaRPr>
          </a:p>
          <a:p>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5</a:t>
            </a:r>
            <a:r>
              <a:rPr lang="zh-CN" altLang="en-US" sz="2400" dirty="0">
                <a:latin typeface="华文新魏" panose="02010800040101010101" pitchFamily="2" charset="-122"/>
                <a:ea typeface="华文新魏" panose="02010800040101010101" pitchFamily="2" charset="-122"/>
              </a:rPr>
              <a:t>、</a:t>
            </a:r>
            <a:r>
              <a:rPr lang="zh-CN" altLang="en-US" sz="2400" dirty="0">
                <a:latin typeface="Arial" panose="020B0604020202020204"/>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国家鼓励和支持安全生产科研和先进技术的推广应用。</a:t>
            </a:r>
            <a:endParaRPr lang="zh-CN" altLang="en-US" sz="2400" dirty="0">
              <a:latin typeface="华文新魏" panose="02010800040101010101" pitchFamily="2" charset="-122"/>
              <a:ea typeface="华文新魏" panose="02010800040101010101" pitchFamily="2" charset="-122"/>
            </a:endParaRPr>
          </a:p>
          <a:p>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6</a:t>
            </a:r>
            <a:r>
              <a:rPr lang="zh-CN" altLang="en-US" sz="2400" dirty="0">
                <a:latin typeface="华文新魏" panose="02010800040101010101" pitchFamily="2" charset="-122"/>
                <a:ea typeface="华文新魏" panose="02010800040101010101" pitchFamily="2" charset="-122"/>
              </a:rPr>
              <a:t>、国家奖励取得显著成绩的单位和个人（改善安全生产条件、防止生产安全事故、参加抢险救护。）</a:t>
            </a:r>
            <a:endParaRPr lang="zh-CN" altLang="en-US" sz="2400" dirty="0">
              <a:latin typeface="华文新魏" panose="02010800040101010101" pitchFamily="2" charset="-122"/>
              <a:ea typeface="华文新魏" panose="02010800040101010101" pitchFamily="2" charset="-122"/>
            </a:endParaRPr>
          </a:p>
        </p:txBody>
      </p:sp>
      <p:sp>
        <p:nvSpPr>
          <p:cNvPr id="4" name="Title 1"/>
          <p:cNvSpPr txBox="1"/>
          <p:nvPr/>
        </p:nvSpPr>
        <p:spPr>
          <a:xfrm>
            <a:off x="457200" y="2746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9330">
                                            <p:txEl>
                                              <p:charRg st="4294967295" end="4294967295"/>
                                            </p:txEl>
                                          </p:spTgt>
                                        </p:tgtEl>
                                        <p:attrNameLst>
                                          <p:attrName>style.visibility</p:attrName>
                                        </p:attrNameLst>
                                      </p:cBhvr>
                                      <p:to>
                                        <p:strVal val="visible"/>
                                      </p:to>
                                    </p:set>
                                    <p:anim calcmode="lin" valueType="num">
                                      <p:cBhvr additive="base">
                                        <p:cTn id="7" dur="500" fill="hold"/>
                                        <p:tgtEl>
                                          <p:spTgt spid="99330">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9330">
                                            <p:txEl>
                                              <p:charRg st="4294967295" end="4294967295"/>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99331">
                                            <p:txEl>
                                              <p:pRg st="0" end="0"/>
                                            </p:txEl>
                                          </p:spTgt>
                                        </p:tgtEl>
                                        <p:attrNameLst>
                                          <p:attrName>style.visibility</p:attrName>
                                        </p:attrNameLst>
                                      </p:cBhvr>
                                      <p:to>
                                        <p:strVal val="visible"/>
                                      </p:to>
                                    </p:set>
                                    <p:animEffect transition="in" filter="blinds(horizontal)">
                                      <p:cBhvr>
                                        <p:cTn id="13" dur="500"/>
                                        <p:tgtEl>
                                          <p:spTgt spid="99331">
                                            <p:txEl>
                                              <p:pRg st="0" end="0"/>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laser.wav"/>
                                        </p:tgtEl>
                                      </p:cMediaNode>
                                    </p:audio>
                                  </p:sub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99331">
                                            <p:txEl>
                                              <p:pRg st="1" end="1"/>
                                            </p:txEl>
                                          </p:spTgt>
                                        </p:tgtEl>
                                        <p:attrNameLst>
                                          <p:attrName>style.visibility</p:attrName>
                                        </p:attrNameLst>
                                      </p:cBhvr>
                                      <p:to>
                                        <p:strVal val="visible"/>
                                      </p:to>
                                    </p:set>
                                    <p:animEffect transition="in" filter="blinds(horizontal)">
                                      <p:cBhvr>
                                        <p:cTn id="18" dur="500"/>
                                        <p:tgtEl>
                                          <p:spTgt spid="99331">
                                            <p:txEl>
                                              <p:pRg st="1" end="1"/>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2" name="laser.wav"/>
                                        </p:tgtEl>
                                      </p:cMediaNode>
                                    </p:audio>
                                  </p:sub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99331">
                                            <p:txEl>
                                              <p:pRg st="2" end="2"/>
                                            </p:txEl>
                                          </p:spTgt>
                                        </p:tgtEl>
                                        <p:attrNameLst>
                                          <p:attrName>style.visibility</p:attrName>
                                        </p:attrNameLst>
                                      </p:cBhvr>
                                      <p:to>
                                        <p:strVal val="visible"/>
                                      </p:to>
                                    </p:set>
                                    <p:animEffect transition="in" filter="blinds(horizontal)">
                                      <p:cBhvr>
                                        <p:cTn id="23" dur="500"/>
                                        <p:tgtEl>
                                          <p:spTgt spid="99331">
                                            <p:txEl>
                                              <p:pRg st="2" end="2"/>
                                            </p:txEl>
                                          </p:spTgt>
                                        </p:tgtEl>
                                      </p:cBhvr>
                                    </p:animEffect>
                                  </p:childTnLst>
                                  <p:subTnLst>
                                    <p:audio>
                                      <p:cMediaNode>
                                        <p:cTn display="0" masterRel="sameClick">
                                          <p:stCondLst>
                                            <p:cond evt="begin" delay="0">
                                              <p:tn val="21"/>
                                            </p:cond>
                                          </p:stCondLst>
                                          <p:endCondLst>
                                            <p:cond evt="onStopAudio" delay="0">
                                              <p:tgtEl>
                                                <p:sldTgt/>
                                              </p:tgtEl>
                                            </p:cond>
                                          </p:endCondLst>
                                        </p:cTn>
                                        <p:tgtEl>
                                          <p:sndTgt r:embed="rId2" name="laser.wav"/>
                                        </p:tgtEl>
                                      </p:cMediaNode>
                                    </p:audio>
                                  </p:sub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99331">
                                            <p:txEl>
                                              <p:pRg st="3" end="3"/>
                                            </p:txEl>
                                          </p:spTgt>
                                        </p:tgtEl>
                                        <p:attrNameLst>
                                          <p:attrName>style.visibility</p:attrName>
                                        </p:attrNameLst>
                                      </p:cBhvr>
                                      <p:to>
                                        <p:strVal val="visible"/>
                                      </p:to>
                                    </p:set>
                                    <p:animEffect transition="in" filter="blinds(horizontal)">
                                      <p:cBhvr>
                                        <p:cTn id="28" dur="500"/>
                                        <p:tgtEl>
                                          <p:spTgt spid="99331">
                                            <p:txEl>
                                              <p:pRg st="3" end="3"/>
                                            </p:txEl>
                                          </p:spTgt>
                                        </p:tgtEl>
                                      </p:cBhvr>
                                    </p:animEffect>
                                  </p:childTnLst>
                                  <p:subTnLst>
                                    <p:audio>
                                      <p:cMediaNode>
                                        <p:cTn display="0" masterRel="sameClick">
                                          <p:stCondLst>
                                            <p:cond evt="begin" delay="0">
                                              <p:tn val="26"/>
                                            </p:cond>
                                          </p:stCondLst>
                                          <p:endCondLst>
                                            <p:cond evt="onStopAudio" delay="0">
                                              <p:tgtEl>
                                                <p:sldTgt/>
                                              </p:tgtEl>
                                            </p:cond>
                                          </p:endCondLst>
                                        </p:cTn>
                                        <p:tgtEl>
                                          <p:sndTgt r:embed="rId2" name="laser.wav"/>
                                        </p:tgtEl>
                                      </p:cMediaNode>
                                    </p:audio>
                                  </p:sub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99331">
                                            <p:txEl>
                                              <p:pRg st="4" end="4"/>
                                            </p:txEl>
                                          </p:spTgt>
                                        </p:tgtEl>
                                        <p:attrNameLst>
                                          <p:attrName>style.visibility</p:attrName>
                                        </p:attrNameLst>
                                      </p:cBhvr>
                                      <p:to>
                                        <p:strVal val="visible"/>
                                      </p:to>
                                    </p:set>
                                    <p:animEffect transition="in" filter="blinds(horizontal)">
                                      <p:cBhvr>
                                        <p:cTn id="33" dur="500"/>
                                        <p:tgtEl>
                                          <p:spTgt spid="99331">
                                            <p:txEl>
                                              <p:pRg st="4" end="4"/>
                                            </p:txEl>
                                          </p:spTgt>
                                        </p:tgtEl>
                                      </p:cBhvr>
                                    </p:animEffect>
                                  </p:childTnLst>
                                  <p:subTnLst>
                                    <p:audio>
                                      <p:cMediaNode>
                                        <p:cTn display="0" masterRel="sameClick">
                                          <p:stCondLst>
                                            <p:cond evt="begin" delay="0">
                                              <p:tn val="31"/>
                                            </p:cond>
                                          </p:stCondLst>
                                          <p:endCondLst>
                                            <p:cond evt="onStopAudio" delay="0">
                                              <p:tgtEl>
                                                <p:sldTgt/>
                                              </p:tgtEl>
                                            </p:cond>
                                          </p:endCondLst>
                                        </p:cTn>
                                        <p:tgtEl>
                                          <p:sndTgt r:embed="rId2" name="laser.wav"/>
                                        </p:tgtEl>
                                      </p:cMediaNode>
                                    </p:audio>
                                  </p:sub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99331">
                                            <p:txEl>
                                              <p:pRg st="5" end="5"/>
                                            </p:txEl>
                                          </p:spTgt>
                                        </p:tgtEl>
                                        <p:attrNameLst>
                                          <p:attrName>style.visibility</p:attrName>
                                        </p:attrNameLst>
                                      </p:cBhvr>
                                      <p:to>
                                        <p:strVal val="visible"/>
                                      </p:to>
                                    </p:set>
                                    <p:animEffect transition="in" filter="blinds(horizontal)">
                                      <p:cBhvr>
                                        <p:cTn id="38" dur="500"/>
                                        <p:tgtEl>
                                          <p:spTgt spid="99331">
                                            <p:txEl>
                                              <p:pRg st="5" end="5"/>
                                            </p:txEl>
                                          </p:spTgt>
                                        </p:tgtEl>
                                      </p:cBhvr>
                                    </p:animEffect>
                                  </p:childTnLst>
                                  <p:subTnLst>
                                    <p:audio>
                                      <p:cMediaNode>
                                        <p:cTn display="0" masterRel="sameClick">
                                          <p:stCondLst>
                                            <p:cond evt="begin" delay="0">
                                              <p:tn val="36"/>
                                            </p:cond>
                                          </p:stCondLst>
                                          <p:endCondLst>
                                            <p:cond evt="onStopAudio" delay="0">
                                              <p:tgtEl>
                                                <p:sldTgt/>
                                              </p:tgtEl>
                                            </p:cond>
                                          </p:endCondLst>
                                        </p:cTn>
                                        <p:tgtEl>
                                          <p:sndTgt r:embed="rId2"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0" grpId="0" autoUpdateAnimBg="0"/>
      <p:bldP spid="99331" grpId="0" autoUpdateAnimBg="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rrowheads="1"/>
          </p:cNvSpPr>
          <p:nvPr>
            <p:ph type="title"/>
          </p:nvPr>
        </p:nvSpPr>
        <p:spPr>
          <a:xfrm>
            <a:off x="683568" y="1340768"/>
            <a:ext cx="7772400" cy="825500"/>
          </a:xfrm>
        </p:spPr>
        <p:txBody>
          <a:bodyPr/>
          <a:lstStyle/>
          <a:p>
            <a:r>
              <a:rPr lang="zh-CN" altLang="en-US" sz="4800" dirty="0">
                <a:solidFill>
                  <a:schemeClr val="tx1"/>
                </a:solidFill>
                <a:latin typeface="华文新魏" panose="02010800040101010101" pitchFamily="2" charset="-122"/>
                <a:ea typeface="华文新魏" panose="02010800040101010101" pitchFamily="2" charset="-122"/>
              </a:rPr>
              <a:t>安全生产监督管理体制</a:t>
            </a:r>
            <a:endParaRPr lang="zh-CN" altLang="en-US" sz="4800" dirty="0">
              <a:solidFill>
                <a:schemeClr val="tx1"/>
              </a:solidFill>
              <a:latin typeface="华文新魏" panose="02010800040101010101" pitchFamily="2" charset="-122"/>
              <a:ea typeface="华文新魏" panose="02010800040101010101" pitchFamily="2" charset="-122"/>
            </a:endParaRPr>
          </a:p>
        </p:txBody>
      </p:sp>
      <p:sp>
        <p:nvSpPr>
          <p:cNvPr id="117763" name="Rectangle 3"/>
          <p:cNvSpPr>
            <a:spLocks noGrp="1" noRot="1" noChangeArrowheads="1"/>
          </p:cNvSpPr>
          <p:nvPr>
            <p:ph type="body" idx="1"/>
          </p:nvPr>
        </p:nvSpPr>
        <p:spPr>
          <a:xfrm>
            <a:off x="0" y="2257425"/>
            <a:ext cx="9144000" cy="3810000"/>
          </a:xfrm>
        </p:spPr>
        <p:txBody>
          <a:bodyPr>
            <a:normAutofit/>
          </a:bodyPr>
          <a:lstStyle/>
          <a:p>
            <a:pPr>
              <a:lnSpc>
                <a:spcPct val="90000"/>
              </a:lnSpc>
            </a:pPr>
            <a:r>
              <a:rPr lang="en-US" altLang="zh-CN" dirty="0">
                <a:latin typeface="华文新魏" panose="02010800040101010101" pitchFamily="2" charset="-122"/>
                <a:ea typeface="华文新魏" panose="02010800040101010101" pitchFamily="2" charset="-122"/>
              </a:rPr>
              <a:t> </a:t>
            </a:r>
            <a:r>
              <a:rPr lang="en-US" altLang="zh-CN" sz="4000" dirty="0">
                <a:latin typeface="华文新魏" panose="02010800040101010101" pitchFamily="2" charset="-122"/>
                <a:ea typeface="华文新魏" panose="02010800040101010101" pitchFamily="2" charset="-122"/>
              </a:rPr>
              <a:t>    1</a:t>
            </a:r>
            <a:r>
              <a:rPr lang="zh-CN" altLang="en-US" sz="4000" dirty="0">
                <a:latin typeface="华文新魏" panose="02010800040101010101" pitchFamily="2" charset="-122"/>
                <a:ea typeface="华文新魏" panose="02010800040101010101" pitchFamily="2" charset="-122"/>
              </a:rPr>
              <a:t>、政府安全生产监督管理部门对安全生产工作实施综合监督管理；</a:t>
            </a:r>
            <a:endParaRPr lang="zh-CN" altLang="en-US" sz="4000" dirty="0">
              <a:latin typeface="华文新魏" panose="02010800040101010101" pitchFamily="2" charset="-122"/>
              <a:ea typeface="华文新魏" panose="02010800040101010101" pitchFamily="2" charset="-122"/>
            </a:endParaRPr>
          </a:p>
          <a:p>
            <a:pPr>
              <a:lnSpc>
                <a:spcPct val="90000"/>
              </a:lnSpc>
            </a:pPr>
            <a:r>
              <a:rPr lang="zh-CN" altLang="en-US" dirty="0">
                <a:latin typeface="华文新魏" panose="02010800040101010101" pitchFamily="2" charset="-122"/>
                <a:ea typeface="华文新魏" panose="02010800040101010101" pitchFamily="2" charset="-122"/>
              </a:rPr>
              <a:t>  </a:t>
            </a:r>
            <a:r>
              <a:rPr lang="zh-CN" altLang="en-US" sz="4000" dirty="0">
                <a:latin typeface="华文新魏" panose="02010800040101010101" pitchFamily="2" charset="-122"/>
                <a:ea typeface="华文新魏" panose="02010800040101010101" pitchFamily="2" charset="-122"/>
              </a:rPr>
              <a:t>   </a:t>
            </a:r>
            <a:r>
              <a:rPr lang="en-US" altLang="zh-CN" sz="4000" dirty="0">
                <a:latin typeface="华文新魏" panose="02010800040101010101" pitchFamily="2" charset="-122"/>
                <a:ea typeface="华文新魏" panose="02010800040101010101" pitchFamily="2" charset="-122"/>
              </a:rPr>
              <a:t>2</a:t>
            </a:r>
            <a:r>
              <a:rPr lang="zh-CN" altLang="en-US" sz="4000" dirty="0">
                <a:latin typeface="华文新魏" panose="02010800040101010101" pitchFamily="2" charset="-122"/>
                <a:ea typeface="华文新魏" panose="02010800040101010101" pitchFamily="2" charset="-122"/>
              </a:rPr>
              <a:t>、政府</a:t>
            </a:r>
            <a:r>
              <a:rPr lang="zh-CN" altLang="en-US" sz="4000" dirty="0">
                <a:latin typeface="Arial" panose="020B0604020202020204"/>
                <a:ea typeface="华文新魏" panose="02010800040101010101" pitchFamily="2" charset="-122"/>
              </a:rPr>
              <a:t> </a:t>
            </a:r>
            <a:r>
              <a:rPr lang="zh-CN" altLang="en-US" sz="4000" dirty="0">
                <a:latin typeface="华文新魏" panose="02010800040101010101" pitchFamily="2" charset="-122"/>
                <a:ea typeface="华文新魏" panose="02010800040101010101" pitchFamily="2" charset="-122"/>
              </a:rPr>
              <a:t>有关部门在各自的职责范围内对有关的安全生产工作实施监督管理；</a:t>
            </a:r>
            <a:br>
              <a:rPr lang="zh-CN" altLang="en-US" dirty="0">
                <a:latin typeface="华文新魏" panose="02010800040101010101" pitchFamily="2" charset="-122"/>
                <a:ea typeface="华文新魏" panose="02010800040101010101" pitchFamily="2" charset="-122"/>
              </a:rPr>
            </a:b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57200" y="2746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a:xfrm>
            <a:off x="838200" y="1524000"/>
            <a:ext cx="7620000" cy="2771775"/>
          </a:xfrm>
        </p:spPr>
        <p:txBody>
          <a:bodyPr>
            <a:normAutofit fontScale="90000"/>
          </a:bodyPr>
          <a:lstStyle/>
          <a:p>
            <a:r>
              <a:rPr lang="en-US" altLang="zh-CN">
                <a:solidFill>
                  <a:schemeClr val="tx1"/>
                </a:solidFill>
                <a:latin typeface="华文新魏" panose="02010800040101010101" pitchFamily="2" charset="-122"/>
                <a:ea typeface="华文新魏" panose="02010800040101010101" pitchFamily="2" charset="-122"/>
              </a:rPr>
              <a:t> </a:t>
            </a:r>
            <a:r>
              <a:rPr lang="zh-CN" altLang="en-US">
                <a:solidFill>
                  <a:schemeClr val="tx1"/>
                </a:solidFill>
                <a:latin typeface="华文新魏" panose="02010800040101010101" pitchFamily="2" charset="-122"/>
                <a:ea typeface="华文新魏" panose="02010800040101010101" pitchFamily="2" charset="-122"/>
              </a:rPr>
              <a:t>第二章 </a:t>
            </a:r>
            <a:br>
              <a:rPr lang="zh-CN" altLang="en-US">
                <a:solidFill>
                  <a:schemeClr val="tx1"/>
                </a:solidFill>
                <a:latin typeface="华文新魏" panose="02010800040101010101" pitchFamily="2" charset="-122"/>
                <a:ea typeface="华文新魏" panose="02010800040101010101" pitchFamily="2" charset="-122"/>
              </a:rPr>
            </a:br>
            <a:br>
              <a:rPr lang="zh-CN" altLang="en-US">
                <a:solidFill>
                  <a:schemeClr val="tx1"/>
                </a:solidFill>
                <a:latin typeface="华文新魏" panose="02010800040101010101" pitchFamily="2" charset="-122"/>
                <a:ea typeface="华文新魏" panose="02010800040101010101" pitchFamily="2" charset="-122"/>
              </a:rPr>
            </a:br>
            <a:r>
              <a:rPr lang="zh-CN" altLang="en-US">
                <a:solidFill>
                  <a:schemeClr val="tx1"/>
                </a:solidFill>
                <a:latin typeface="华文新魏" panose="02010800040101010101" pitchFamily="2" charset="-122"/>
                <a:ea typeface="华文新魏" panose="02010800040101010101" pitchFamily="2" charset="-122"/>
              </a:rPr>
              <a:t> 生产经营单位的安全生产保障 </a:t>
            </a:r>
            <a:br>
              <a:rPr lang="zh-CN" altLang="en-US">
                <a:solidFill>
                  <a:schemeClr val="tx1"/>
                </a:solidFill>
                <a:latin typeface="华文新魏" panose="02010800040101010101" pitchFamily="2" charset="-122"/>
                <a:ea typeface="华文新魏" panose="02010800040101010101" pitchFamily="2" charset="-122"/>
              </a:rPr>
            </a:br>
            <a:endParaRPr lang="zh-CN" altLang="en-US">
              <a:solidFill>
                <a:schemeClr val="tx1"/>
              </a:solidFill>
              <a:latin typeface="华文新魏" panose="02010800040101010101" pitchFamily="2" charset="-122"/>
              <a:ea typeface="华文新魏" panose="02010800040101010101" pitchFamily="2" charset="-122"/>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a:xfrm>
            <a:off x="685800" y="798513"/>
            <a:ext cx="7772400" cy="765175"/>
          </a:xfrm>
        </p:spPr>
        <p:txBody>
          <a:bodyPr/>
          <a:lstStyle/>
          <a:p>
            <a:r>
              <a:rPr lang="zh-CN" altLang="en-US">
                <a:solidFill>
                  <a:schemeClr val="tx1"/>
                </a:solidFill>
                <a:latin typeface="华文新魏" panose="02010800040101010101" pitchFamily="2" charset="-122"/>
                <a:ea typeface="华文新魏" panose="02010800040101010101" pitchFamily="2" charset="-122"/>
              </a:rPr>
              <a:t>一、具备安全生产条件</a:t>
            </a:r>
            <a:endParaRPr lang="zh-CN" altLang="en-US">
              <a:solidFill>
                <a:schemeClr val="tx1"/>
              </a:solidFill>
              <a:latin typeface="华文新魏" panose="02010800040101010101" pitchFamily="2" charset="-122"/>
              <a:ea typeface="华文新魏" panose="02010800040101010101" pitchFamily="2" charset="-122"/>
            </a:endParaRPr>
          </a:p>
        </p:txBody>
      </p:sp>
      <p:sp>
        <p:nvSpPr>
          <p:cNvPr id="14339" name="Rectangle 3"/>
          <p:cNvSpPr>
            <a:spLocks noGrp="1" noRot="1" noChangeArrowheads="1"/>
          </p:cNvSpPr>
          <p:nvPr>
            <p:ph type="body" idx="1"/>
          </p:nvPr>
        </p:nvSpPr>
        <p:spPr>
          <a:xfrm>
            <a:off x="0" y="1628800"/>
            <a:ext cx="8964488" cy="4726657"/>
          </a:xfrm>
        </p:spPr>
        <p:txBody>
          <a:bodyPr/>
          <a:lstStyle/>
          <a:p>
            <a:r>
              <a:rPr lang="en-US" altLang="zh-CN" dirty="0">
                <a:latin typeface="华文新魏" panose="02010800040101010101" pitchFamily="2" charset="-122"/>
                <a:ea typeface="华文新魏" panose="02010800040101010101" pitchFamily="2" charset="-122"/>
              </a:rPr>
              <a:t>    1</a:t>
            </a:r>
            <a:r>
              <a:rPr lang="zh-CN" altLang="en-US" dirty="0">
                <a:latin typeface="华文新魏" panose="02010800040101010101" pitchFamily="2" charset="-122"/>
                <a:ea typeface="华文新魏" panose="02010800040101010101" pitchFamily="2" charset="-122"/>
              </a:rPr>
              <a:t>、 生产经营单位应当具备本法和有关法律、行政法规和国家标准或者行业标准规定的安全生产条件；</a:t>
            </a:r>
            <a:endParaRPr lang="zh-CN" altLang="en-US" dirty="0">
              <a:latin typeface="华文新魏" panose="02010800040101010101" pitchFamily="2" charset="-122"/>
              <a:ea typeface="华文新魏" panose="02010800040101010101" pitchFamily="2" charset="-122"/>
            </a:endParaRPr>
          </a:p>
          <a:p>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2</a:t>
            </a:r>
            <a:r>
              <a:rPr lang="zh-CN" altLang="en-US" dirty="0">
                <a:latin typeface="华文新魏" panose="02010800040101010101" pitchFamily="2" charset="-122"/>
                <a:ea typeface="华文新魏" panose="02010800040101010101" pitchFamily="2" charset="-122"/>
              </a:rPr>
              <a:t>、 不具备安全生产条件的，不得从事生产经营活动 </a:t>
            </a: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0" y="836712"/>
            <a:ext cx="9144000" cy="1368152"/>
          </a:xfrm>
        </p:spPr>
        <p:txBody>
          <a:bodyPr>
            <a:normAutofit fontScale="90000"/>
          </a:bodyPr>
          <a:lstStyle/>
          <a:p>
            <a:r>
              <a:rPr lang="zh-CN" altLang="en-US" dirty="0">
                <a:solidFill>
                  <a:schemeClr val="tx1"/>
                </a:solidFill>
                <a:latin typeface="华文新魏" panose="02010800040101010101" pitchFamily="2" charset="-122"/>
                <a:ea typeface="华文新魏" panose="02010800040101010101" pitchFamily="2" charset="-122"/>
              </a:rPr>
              <a:t>二、生产经营单位的主要负责人的职责</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13315" name="Rectangle 3"/>
          <p:cNvSpPr>
            <a:spLocks noGrp="1" noRot="1" noChangeArrowheads="1"/>
          </p:cNvSpPr>
          <p:nvPr>
            <p:ph type="body" idx="1"/>
          </p:nvPr>
        </p:nvSpPr>
        <p:spPr>
          <a:xfrm>
            <a:off x="323528" y="1844824"/>
            <a:ext cx="8640960" cy="4547592"/>
          </a:xfrm>
        </p:spPr>
        <p:txBody>
          <a:bodyPr/>
          <a:lstStyle/>
          <a:p>
            <a:r>
              <a:rPr lang="en-US" altLang="zh-CN" sz="2800" dirty="0" smtClean="0">
                <a:latin typeface="华文新魏" panose="02010800040101010101" pitchFamily="2" charset="-122"/>
                <a:ea typeface="华文新魏" panose="02010800040101010101" pitchFamily="2" charset="-122"/>
              </a:rPr>
              <a:t> </a:t>
            </a:r>
            <a:r>
              <a:rPr lang="en-US" altLang="zh-CN" sz="2800" dirty="0">
                <a:latin typeface="Arial" panose="020B0604020202020204"/>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1</a:t>
            </a:r>
            <a:r>
              <a:rPr lang="zh-CN" altLang="en-US" sz="2800" dirty="0">
                <a:latin typeface="华文新魏" panose="02010800040101010101" pitchFamily="2" charset="-122"/>
                <a:ea typeface="华文新魏" panose="02010800040101010101" pitchFamily="2" charset="-122"/>
              </a:rPr>
              <a:t>、建立、健全安全生产责任制；</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Arial" panose="020B0604020202020204"/>
                <a:ea typeface="华文新魏" panose="02010800040101010101" pitchFamily="2" charset="-122"/>
              </a:rPr>
              <a:t>  </a:t>
            </a:r>
            <a:r>
              <a:rPr lang="en-US" altLang="zh-CN" sz="2800" dirty="0" smtClean="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、组织制定安全生产规章制度和</a:t>
            </a:r>
            <a:r>
              <a:rPr lang="zh-CN" altLang="en-US" sz="2800" dirty="0" smtClean="0">
                <a:latin typeface="华文新魏" panose="02010800040101010101" pitchFamily="2" charset="-122"/>
                <a:ea typeface="华文新魏" panose="02010800040101010101" pitchFamily="2" charset="-122"/>
              </a:rPr>
              <a:t>操作规程</a:t>
            </a:r>
            <a:endParaRPr lang="en-US" altLang="zh-CN" sz="2800" dirty="0" smtClean="0">
              <a:latin typeface="华文新魏" panose="02010800040101010101" pitchFamily="2" charset="-122"/>
              <a:ea typeface="华文新魏" panose="02010800040101010101" pitchFamily="2" charset="-122"/>
            </a:endParaRPr>
          </a:p>
          <a:p>
            <a:r>
              <a:rPr lang="en-US" altLang="zh-CN" sz="2800" dirty="0" smtClean="0">
                <a:latin typeface="华文新魏" panose="02010800040101010101" pitchFamily="2" charset="-122"/>
                <a:ea typeface="华文新魏" panose="02010800040101010101" pitchFamily="2" charset="-122"/>
              </a:rPr>
              <a:t>  3</a:t>
            </a:r>
            <a:r>
              <a:rPr lang="zh-CN" altLang="en-US" sz="2800" dirty="0">
                <a:latin typeface="华文新魏" panose="02010800040101010101" pitchFamily="2" charset="-122"/>
                <a:ea typeface="华文新魏" panose="02010800040101010101" pitchFamily="2" charset="-122"/>
              </a:rPr>
              <a:t>、保证安全生产投入的有效实施；</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Arial" panose="020B0604020202020204"/>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4</a:t>
            </a:r>
            <a:r>
              <a:rPr lang="zh-CN" altLang="en-US" sz="2800" dirty="0">
                <a:latin typeface="华文新魏" panose="02010800040101010101" pitchFamily="2" charset="-122"/>
                <a:ea typeface="华文新魏" panose="02010800040101010101" pitchFamily="2" charset="-122"/>
              </a:rPr>
              <a:t>、督促、检查安全生产工作，及时消除生产安全事故隐患；</a:t>
            </a:r>
            <a:endParaRPr lang="zh-CN" altLang="en-US" sz="2800" dirty="0">
              <a:latin typeface="华文新魏" panose="02010800040101010101" pitchFamily="2" charset="-122"/>
              <a:ea typeface="华文新魏" panose="02010800040101010101" pitchFamily="2" charset="-122"/>
            </a:endParaRPr>
          </a:p>
          <a:p>
            <a:r>
              <a:rPr lang="en-US" altLang="zh-CN" sz="2800" dirty="0" smtClean="0">
                <a:latin typeface="华文新魏" panose="02010800040101010101" pitchFamily="2" charset="-122"/>
                <a:ea typeface="华文新魏" panose="02010800040101010101" pitchFamily="2" charset="-122"/>
              </a:rPr>
              <a:t> 5</a:t>
            </a:r>
            <a:r>
              <a:rPr lang="zh-CN" altLang="en-US" sz="2800" dirty="0">
                <a:latin typeface="华文新魏" panose="02010800040101010101" pitchFamily="2" charset="-122"/>
                <a:ea typeface="华文新魏" panose="02010800040101010101" pitchFamily="2" charset="-122"/>
              </a:rPr>
              <a:t>、组织制定并实施生产安全事故应急救援预案；</a:t>
            </a:r>
            <a:endParaRPr lang="zh-CN" altLang="en-US" sz="2800" dirty="0">
              <a:latin typeface="华文新魏" panose="02010800040101010101" pitchFamily="2" charset="-122"/>
              <a:ea typeface="华文新魏" panose="02010800040101010101" pitchFamily="2" charset="-122"/>
            </a:endParaRPr>
          </a:p>
          <a:p>
            <a:r>
              <a:rPr lang="en-US" altLang="zh-CN" sz="2800" dirty="0" smtClean="0">
                <a:latin typeface="华文新魏" panose="02010800040101010101" pitchFamily="2" charset="-122"/>
                <a:ea typeface="华文新魏" panose="02010800040101010101" pitchFamily="2" charset="-122"/>
              </a:rPr>
              <a:t>6</a:t>
            </a:r>
            <a:r>
              <a:rPr lang="zh-CN" altLang="en-US" sz="2800" dirty="0">
                <a:latin typeface="华文新魏" panose="02010800040101010101" pitchFamily="2" charset="-122"/>
                <a:ea typeface="华文新魏" panose="02010800040101010101" pitchFamily="2" charset="-122"/>
              </a:rPr>
              <a:t>、及时、如实报告生产安全事故。</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xfrm>
            <a:off x="395536" y="1052736"/>
            <a:ext cx="8458200" cy="1379686"/>
          </a:xfrm>
        </p:spPr>
        <p:txBody>
          <a:bodyPr>
            <a:normAutofit fontScale="90000"/>
          </a:bodyPr>
          <a:lstStyle/>
          <a:p>
            <a:r>
              <a:rPr lang="zh-CN" altLang="en-US" dirty="0">
                <a:solidFill>
                  <a:schemeClr val="tx1"/>
                </a:solidFill>
                <a:latin typeface="华文新魏" panose="02010800040101010101" pitchFamily="2" charset="-122"/>
                <a:ea typeface="华文新魏" panose="02010800040101010101" pitchFamily="2" charset="-122"/>
              </a:rPr>
              <a:t>三、安全生产必须资金的保证主体</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15363" name="Rectangle 3"/>
          <p:cNvSpPr>
            <a:spLocks noGrp="1" noRot="1" noChangeArrowheads="1"/>
          </p:cNvSpPr>
          <p:nvPr>
            <p:ph type="body" idx="1"/>
          </p:nvPr>
        </p:nvSpPr>
        <p:spPr>
          <a:xfrm>
            <a:off x="251520" y="2611438"/>
            <a:ext cx="8892480" cy="3455987"/>
          </a:xfrm>
        </p:spPr>
        <p:txBody>
          <a:bodyPr/>
          <a:lstStyle/>
          <a:p>
            <a:r>
              <a:rPr lang="en-US" altLang="zh-CN"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生产经营单位的决策机构、主要负责人或者个人经营的投资人应保证：</a:t>
            </a:r>
            <a:endParaRPr lang="zh-CN" altLang="en-US" dirty="0">
              <a:latin typeface="华文新魏" panose="02010800040101010101" pitchFamily="2" charset="-122"/>
              <a:ea typeface="华文新魏" panose="02010800040101010101" pitchFamily="2" charset="-122"/>
            </a:endParaRPr>
          </a:p>
          <a:p>
            <a:r>
              <a:rPr lang="zh-CN" altLang="en-US" dirty="0">
                <a:latin typeface="华文新魏" panose="02010800040101010101" pitchFamily="2" charset="-122"/>
                <a:ea typeface="华文新魏" panose="02010800040101010101" pitchFamily="2" charset="-122"/>
              </a:rPr>
              <a:t>    本单位具备安全生产条件所必需的资金投入，并对由于后果承担责任。</a:t>
            </a:r>
            <a:br>
              <a:rPr lang="zh-CN" altLang="en-US" dirty="0">
                <a:latin typeface="华文新魏" panose="02010800040101010101" pitchFamily="2" charset="-122"/>
                <a:ea typeface="华文新魏" panose="02010800040101010101" pitchFamily="2" charset="-122"/>
              </a:rPr>
            </a:br>
            <a:br>
              <a:rPr lang="zh-CN" altLang="en-US" dirty="0">
                <a:latin typeface="华文新魏" panose="02010800040101010101" pitchFamily="2" charset="-122"/>
                <a:ea typeface="华文新魏" panose="02010800040101010101" pitchFamily="2" charset="-122"/>
              </a:rPr>
            </a:b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611560" y="836712"/>
            <a:ext cx="7918450" cy="954088"/>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四、机构设置与人员配备</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16387" name="Rectangle 3"/>
          <p:cNvSpPr>
            <a:spLocks noGrp="1" noRot="1" noChangeArrowheads="1"/>
          </p:cNvSpPr>
          <p:nvPr>
            <p:ph type="body" idx="1"/>
          </p:nvPr>
        </p:nvSpPr>
        <p:spPr>
          <a:xfrm>
            <a:off x="179512" y="1772816"/>
            <a:ext cx="8770938" cy="4654649"/>
          </a:xfrm>
        </p:spPr>
        <p:txBody>
          <a:bodyPr>
            <a:normAutofit/>
          </a:bodyPr>
          <a:lstStyle/>
          <a:p>
            <a:pPr>
              <a:lnSpc>
                <a:spcPct val="90000"/>
              </a:lnSpc>
            </a:pPr>
            <a:r>
              <a:rPr lang="en-US" altLang="zh-CN" sz="20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1</a:t>
            </a:r>
            <a:r>
              <a:rPr lang="zh-CN" altLang="en-US" sz="2400" dirty="0">
                <a:latin typeface="华文新魏" panose="02010800040101010101" pitchFamily="2" charset="-122"/>
                <a:ea typeface="华文新魏" panose="02010800040101010101" pitchFamily="2" charset="-122"/>
              </a:rPr>
              <a:t>、矿山、建筑施工单位和危险物品的生产、经营、储存单位：</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000" dirty="0">
                <a:latin typeface="华文新魏" panose="02010800040101010101" pitchFamily="2" charset="-122"/>
                <a:ea typeface="华文新魏" panose="02010800040101010101" pitchFamily="2" charset="-122"/>
              </a:rPr>
              <a:t>    设安全生产管理机构或配备专职安全管理人员。</a:t>
            </a:r>
            <a:br>
              <a:rPr lang="zh-CN" altLang="en-US" sz="2000" dirty="0">
                <a:latin typeface="华文新魏" panose="02010800040101010101" pitchFamily="2" charset="-122"/>
                <a:ea typeface="华文新魏" panose="02010800040101010101" pitchFamily="2" charset="-122"/>
              </a:rPr>
            </a:br>
            <a:r>
              <a:rPr lang="zh-CN" altLang="en-US" sz="2000" dirty="0">
                <a:latin typeface="华文新魏" panose="02010800040101010101" pitchFamily="2" charset="-122"/>
                <a:ea typeface="华文新魏" panose="02010800040101010101" pitchFamily="2" charset="-122"/>
              </a:rPr>
              <a:t>    </a:t>
            </a:r>
            <a:endParaRPr lang="zh-CN" altLang="en-US" sz="2000" dirty="0">
              <a:latin typeface="华文新魏" panose="02010800040101010101" pitchFamily="2" charset="-122"/>
              <a:ea typeface="华文新魏" panose="02010800040101010101" pitchFamily="2" charset="-122"/>
            </a:endParaRPr>
          </a:p>
          <a:p>
            <a:pPr>
              <a:lnSpc>
                <a:spcPct val="90000"/>
              </a:lnSpc>
            </a:pPr>
            <a:r>
              <a:rPr lang="zh-CN" altLang="en-US" sz="2400" dirty="0">
                <a:latin typeface="华文新魏" panose="02010800040101010101" pitchFamily="2" charset="-122"/>
                <a:ea typeface="华文新魏" panose="02010800040101010101" pitchFamily="2" charset="-122"/>
              </a:rPr>
              <a:t>  </a:t>
            </a:r>
            <a:r>
              <a:rPr lang="zh-CN" altLang="en-US" sz="2400" dirty="0">
                <a:latin typeface="Arial" panose="020B0604020202020204"/>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、其他生产经营单位：</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A</a:t>
            </a:r>
            <a:r>
              <a:rPr lang="zh-CN" altLang="en-US" sz="2000" dirty="0">
                <a:latin typeface="华文新魏" panose="02010800040101010101" pitchFamily="2" charset="-122"/>
                <a:ea typeface="华文新魏" panose="02010800040101010101" pitchFamily="2" charset="-122"/>
              </a:rPr>
              <a:t>、从业人员超过三百人的</a:t>
            </a:r>
            <a:r>
              <a:rPr lang="en-US" altLang="zh-CN" sz="2000" dirty="0">
                <a:latin typeface="华文新魏" panose="02010800040101010101" pitchFamily="2" charset="-122"/>
                <a:ea typeface="华文新魏" panose="02010800040101010101" pitchFamily="2" charset="-122"/>
              </a:rPr>
              <a:t>-------</a:t>
            </a:r>
            <a:r>
              <a:rPr lang="zh-CN" altLang="en-US" sz="2000" dirty="0">
                <a:latin typeface="华文新魏" panose="02010800040101010101" pitchFamily="2" charset="-122"/>
                <a:ea typeface="华文新魏" panose="02010800040101010101" pitchFamily="2" charset="-122"/>
              </a:rPr>
              <a:t>设安全生产管理机构或配专职安全管理人员；</a:t>
            </a:r>
            <a:endParaRPr lang="zh-CN" altLang="en-US" sz="2000" dirty="0">
              <a:latin typeface="华文新魏" panose="02010800040101010101" pitchFamily="2" charset="-122"/>
              <a:ea typeface="华文新魏" panose="02010800040101010101" pitchFamily="2" charset="-122"/>
            </a:endParaRPr>
          </a:p>
          <a:p>
            <a:pPr lvl="1">
              <a:lnSpc>
                <a:spcPct val="90000"/>
              </a:lnSpc>
            </a:pPr>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B</a:t>
            </a:r>
            <a:r>
              <a:rPr lang="zh-CN" altLang="en-US" sz="2000" dirty="0">
                <a:latin typeface="华文新魏" panose="02010800040101010101" pitchFamily="2" charset="-122"/>
                <a:ea typeface="华文新魏" panose="02010800040101010101" pitchFamily="2" charset="-122"/>
              </a:rPr>
              <a:t>、从业人员在三百人以下的</a:t>
            </a:r>
            <a:r>
              <a:rPr lang="en-US" altLang="zh-CN" sz="2000" dirty="0">
                <a:latin typeface="华文新魏" panose="02010800040101010101" pitchFamily="2" charset="-122"/>
                <a:ea typeface="华文新魏" panose="02010800040101010101" pitchFamily="2" charset="-122"/>
              </a:rPr>
              <a:t>------</a:t>
            </a:r>
            <a:r>
              <a:rPr lang="zh-CN" altLang="en-US" sz="2000" dirty="0">
                <a:latin typeface="华文新魏" panose="02010800040101010101" pitchFamily="2" charset="-122"/>
                <a:ea typeface="华文新魏" panose="02010800040101010101" pitchFamily="2" charset="-122"/>
              </a:rPr>
              <a:t>配专职或兼职的安全管理人员，或委托具有国家规定的相关专业技术资格的工程技术人员提供安全生产管理服务。</a:t>
            </a:r>
            <a:br>
              <a:rPr lang="zh-CN" altLang="en-US" sz="2000" dirty="0">
                <a:latin typeface="华文新魏" panose="02010800040101010101" pitchFamily="2" charset="-122"/>
                <a:ea typeface="华文新魏" panose="02010800040101010101" pitchFamily="2" charset="-122"/>
              </a:rPr>
            </a:br>
            <a:endParaRPr lang="zh-CN" altLang="en-US" sz="2000" dirty="0">
              <a:latin typeface="华文新魏" panose="02010800040101010101" pitchFamily="2" charset="-122"/>
              <a:ea typeface="华文新魏" panose="02010800040101010101" pitchFamily="2" charset="-122"/>
            </a:endParaRPr>
          </a:p>
          <a:p>
            <a:pPr>
              <a:lnSpc>
                <a:spcPct val="90000"/>
              </a:lnSpc>
            </a:pPr>
            <a:r>
              <a:rPr lang="zh-CN" altLang="en-US" sz="2400" dirty="0">
                <a:latin typeface="Arial" panose="020B0604020202020204"/>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3</a:t>
            </a:r>
            <a:r>
              <a:rPr lang="zh-CN" altLang="en-US" sz="2400" dirty="0">
                <a:latin typeface="华文新魏" panose="02010800040101010101" pitchFamily="2" charset="-122"/>
                <a:ea typeface="华文新魏" panose="02010800040101010101" pitchFamily="2" charset="-122"/>
              </a:rPr>
              <a:t>、生产经营单位委托工程技术人员提供安全生产管理服务的，保证安全生产的责任仍由本单位负责。</a:t>
            </a:r>
            <a:endParaRPr lang="zh-CN" altLang="en-US" sz="24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a:xfrm>
            <a:off x="611560" y="1052736"/>
            <a:ext cx="7772400" cy="765175"/>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五、安全培训与资格认证</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19459" name="Rectangle 3"/>
          <p:cNvSpPr>
            <a:spLocks noGrp="1" noRot="1" noChangeArrowheads="1"/>
          </p:cNvSpPr>
          <p:nvPr>
            <p:ph type="body" idx="1"/>
          </p:nvPr>
        </p:nvSpPr>
        <p:spPr>
          <a:xfrm>
            <a:off x="467544" y="1988840"/>
            <a:ext cx="8378006" cy="4078585"/>
          </a:xfrm>
        </p:spPr>
        <p:txBody>
          <a:bodyPr>
            <a:normAutofit lnSpcReduction="10000"/>
          </a:bodyPr>
          <a:lstStyle/>
          <a:p>
            <a:pPr>
              <a:lnSpc>
                <a:spcPct val="90000"/>
              </a:lnSpc>
              <a:buFont typeface="Wingdings" panose="05000000000000000000" pitchFamily="2" charset="2"/>
              <a:buNone/>
            </a:pPr>
            <a:r>
              <a:rPr lang="en-US" altLang="zh-CN" sz="2800" dirty="0">
                <a:latin typeface="Arial" panose="020B0604020202020204"/>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    1</a:t>
            </a:r>
            <a:r>
              <a:rPr lang="zh-CN" altLang="en-US" sz="2800" dirty="0">
                <a:latin typeface="华文新魏" panose="02010800040101010101" pitchFamily="2" charset="-122"/>
                <a:ea typeface="华文新魏" panose="02010800040101010101" pitchFamily="2" charset="-122"/>
              </a:rPr>
              <a:t>、 对一般生产经营单位的主要负责人和安全生产管理人员的要求：</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必须具备与本单位所从事的生产经营活动相应的安全生产知识和管理能力。</a:t>
            </a:r>
            <a:br>
              <a:rPr lang="zh-CN" altLang="en-US" sz="2800" dirty="0">
                <a:latin typeface="华文新魏" panose="02010800040101010101" pitchFamily="2" charset="-122"/>
                <a:ea typeface="华文新魏" panose="02010800040101010101" pitchFamily="2" charset="-122"/>
              </a:rPr>
            </a:br>
            <a:br>
              <a:rPr lang="zh-CN" altLang="en-US" sz="2800" dirty="0">
                <a:latin typeface="华文新魏" panose="02010800040101010101" pitchFamily="2" charset="-122"/>
                <a:ea typeface="华文新魏" panose="02010800040101010101" pitchFamily="2" charset="-122"/>
              </a:rPr>
            </a:b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、对危险物品的生产、经营、储存单位以及矿山、建筑施工单位的主要负责人和安全生产管理人员的要求：</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由有关主管部门对其安全生产知识和管理能力考核合格后方可任职：</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Rot="1" noChangeArrowheads="1"/>
          </p:cNvSpPr>
          <p:nvPr>
            <p:ph type="body" idx="1"/>
          </p:nvPr>
        </p:nvSpPr>
        <p:spPr>
          <a:xfrm>
            <a:off x="251520" y="1052736"/>
            <a:ext cx="8534400" cy="5410200"/>
          </a:xfrm>
        </p:spPr>
        <p:txBody>
          <a:bodyPr/>
          <a:lstStyle/>
          <a:p>
            <a:pPr>
              <a:lnSpc>
                <a:spcPct val="90000"/>
              </a:lnSpc>
            </a:pPr>
            <a:r>
              <a:rPr lang="en-US" altLang="zh-CN" sz="2800" dirty="0">
                <a:latin typeface="Arial" panose="020B0604020202020204"/>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   3</a:t>
            </a:r>
            <a:r>
              <a:rPr lang="zh-CN" altLang="en-US" sz="2800" dirty="0">
                <a:latin typeface="华文新魏" panose="02010800040101010101" pitchFamily="2" charset="-122"/>
                <a:ea typeface="华文新魏" panose="02010800040101010101" pitchFamily="2" charset="-122"/>
              </a:rPr>
              <a:t>、关于生产经营单位对从业人员进行安全生产教育和培训的规定：</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保证从业人员具备必要的安全生产知识，熟悉有关的安全生产规章制度和安全操作规程，掌握本岗位的安全操作技能。</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未经安全生产教育和培训合格的从业人员，不得上岗作业。</a:t>
            </a:r>
            <a:br>
              <a:rPr lang="zh-CN" altLang="en-US" sz="2800" dirty="0">
                <a:latin typeface="华文新魏" panose="02010800040101010101" pitchFamily="2" charset="-122"/>
                <a:ea typeface="华文新魏" panose="02010800040101010101" pitchFamily="2" charset="-122"/>
              </a:rPr>
            </a:br>
            <a:br>
              <a:rPr lang="zh-CN" altLang="en-US" sz="2800" dirty="0">
                <a:latin typeface="华文新魏" panose="02010800040101010101" pitchFamily="2" charset="-122"/>
                <a:ea typeface="华文新魏" panose="02010800040101010101" pitchFamily="2" charset="-122"/>
              </a:rPr>
            </a:br>
            <a:r>
              <a:rPr lang="zh-CN" altLang="en-US" sz="2800" dirty="0">
                <a:latin typeface="Arial" panose="020B0604020202020204"/>
                <a:ea typeface="华文新魏" panose="02010800040101010101" pitchFamily="2" charset="-122"/>
              </a:rPr>
              <a:t> </a:t>
            </a: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4</a:t>
            </a:r>
            <a:r>
              <a:rPr lang="zh-CN" altLang="en-US" sz="2800" dirty="0">
                <a:latin typeface="华文新魏" panose="02010800040101010101" pitchFamily="2" charset="-122"/>
                <a:ea typeface="华文新魏" panose="02010800040101010101" pitchFamily="2" charset="-122"/>
              </a:rPr>
              <a:t>、 关于生产经营单位采用新工艺、新技术、新材料或者使用新设备时确保安全的规定：</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必须了解、掌握其安全技术特性，采取有效的安全防护措施，并对从业人员进行专门的安全生产教育和培训。</a:t>
            </a:r>
            <a:endParaRPr lang="zh-CN" altLang="en-US" sz="2800"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Rot="1" noChangeArrowheads="1"/>
          </p:cNvSpPr>
          <p:nvPr>
            <p:ph type="body" idx="1"/>
          </p:nvPr>
        </p:nvSpPr>
        <p:spPr>
          <a:xfrm>
            <a:off x="323528" y="1124744"/>
            <a:ext cx="8001000" cy="3581400"/>
          </a:xfrm>
        </p:spPr>
        <p:txBody>
          <a:bodyPr/>
          <a:lstStyle/>
          <a:p>
            <a:pPr>
              <a:lnSpc>
                <a:spcPct val="90000"/>
              </a:lnSpc>
            </a:pPr>
            <a:r>
              <a:rPr lang="en-US" altLang="zh-CN" sz="2800" dirty="0">
                <a:latin typeface="华文新魏" panose="02010800040101010101" pitchFamily="2" charset="-122"/>
                <a:ea typeface="华文新魏" panose="02010800040101010101" pitchFamily="2" charset="-122"/>
              </a:rPr>
              <a:t>    5</a:t>
            </a:r>
            <a:r>
              <a:rPr lang="zh-CN" altLang="en-US" sz="2800" dirty="0">
                <a:latin typeface="华文新魏" panose="02010800040101010101" pitchFamily="2" charset="-122"/>
                <a:ea typeface="华文新魏" panose="02010800040101010101" pitchFamily="2" charset="-122"/>
              </a:rPr>
              <a:t>、 关于生产经营单位的特种作业人员上岗资格的规定：</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必须按照国家有关规定经专门的安全作业培训，取得特种作业操作资格证书，方可上岗作业。</a:t>
            </a:r>
            <a:br>
              <a:rPr lang="zh-CN" altLang="en-US" sz="2800" dirty="0">
                <a:latin typeface="华文新魏" panose="02010800040101010101" pitchFamily="2" charset="-122"/>
                <a:ea typeface="华文新魏" panose="02010800040101010101" pitchFamily="2" charset="-122"/>
              </a:rPr>
            </a:br>
            <a:br>
              <a:rPr lang="zh-CN" altLang="en-US" sz="2800" dirty="0">
                <a:latin typeface="华文新魏" panose="02010800040101010101" pitchFamily="2" charset="-122"/>
                <a:ea typeface="华文新魏" panose="02010800040101010101" pitchFamily="2" charset="-122"/>
              </a:rPr>
            </a:br>
            <a:r>
              <a:rPr lang="zh-CN" altLang="en-US" sz="2800" dirty="0">
                <a:latin typeface="Arial" panose="020B0604020202020204"/>
                <a:ea typeface="华文新魏" panose="02010800040101010101" pitchFamily="2" charset="-122"/>
              </a:rPr>
              <a:t>    </a:t>
            </a:r>
            <a:r>
              <a:rPr lang="zh-CN" altLang="en-US" sz="2800" dirty="0">
                <a:latin typeface="华文新魏" panose="02010800040101010101" pitchFamily="2" charset="-122"/>
                <a:ea typeface="华文新魏" panose="02010800040101010101" pitchFamily="2" charset="-122"/>
              </a:rPr>
              <a:t>  特种作业人员的范围由国务院负责安全生产监督管理的部门会同国务院有关部门确定。</a:t>
            </a:r>
            <a:br>
              <a:rPr lang="zh-CN" altLang="en-US" sz="2800" dirty="0">
                <a:latin typeface="华文新魏" panose="02010800040101010101" pitchFamily="2" charset="-122"/>
                <a:ea typeface="华文新魏" panose="02010800040101010101" pitchFamily="2" charset="-122"/>
              </a:rPr>
            </a:br>
            <a:endParaRPr lang="zh-CN" altLang="en-US" sz="2800"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xfrm>
            <a:off x="611560" y="1412776"/>
            <a:ext cx="7772400" cy="765175"/>
          </a:xfrm>
        </p:spPr>
        <p:txBody>
          <a:bodyPr>
            <a:normAutofit fontScale="90000"/>
          </a:bodyPr>
          <a:lstStyle/>
          <a:p>
            <a:r>
              <a:rPr lang="zh-CN" altLang="en-US" dirty="0">
                <a:solidFill>
                  <a:schemeClr val="tx1"/>
                </a:solidFill>
                <a:latin typeface="华文新魏" panose="02010800040101010101" pitchFamily="2" charset="-122"/>
                <a:ea typeface="华文新魏" panose="02010800040101010101" pitchFamily="2" charset="-122"/>
              </a:rPr>
              <a:t>六、建设项目</a:t>
            </a:r>
            <a:r>
              <a:rPr lang="zh-CN" altLang="en-US" dirty="0">
                <a:solidFill>
                  <a:schemeClr val="tx1"/>
                </a:solidFill>
                <a:latin typeface="Arial" panose="020B0604020202020204"/>
                <a:ea typeface="华文新魏" panose="02010800040101010101" pitchFamily="2" charset="-122"/>
              </a:rPr>
              <a:t>“</a:t>
            </a:r>
            <a:r>
              <a:rPr lang="zh-CN" altLang="en-US" dirty="0">
                <a:solidFill>
                  <a:schemeClr val="tx1"/>
                </a:solidFill>
                <a:latin typeface="华文新魏" panose="02010800040101010101" pitchFamily="2" charset="-122"/>
                <a:ea typeface="华文新魏" panose="02010800040101010101" pitchFamily="2" charset="-122"/>
              </a:rPr>
              <a:t>三同时</a:t>
            </a:r>
            <a:r>
              <a:rPr lang="zh-CN" altLang="en-US" dirty="0">
                <a:solidFill>
                  <a:schemeClr val="tx1"/>
                </a:solidFill>
                <a:latin typeface="Arial" panose="020B0604020202020204"/>
                <a:ea typeface="华文新魏" panose="02010800040101010101" pitchFamily="2" charset="-122"/>
              </a:rPr>
              <a:t>”</a:t>
            </a:r>
            <a:r>
              <a:rPr lang="zh-CN" altLang="en-US" dirty="0">
                <a:solidFill>
                  <a:schemeClr val="tx1"/>
                </a:solidFill>
                <a:latin typeface="华文新魏" panose="02010800040101010101" pitchFamily="2" charset="-122"/>
                <a:ea typeface="华文新魏" panose="02010800040101010101" pitchFamily="2" charset="-122"/>
              </a:rPr>
              <a:t>的规定</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22531" name="Rectangle 3"/>
          <p:cNvSpPr>
            <a:spLocks noGrp="1" noRot="1" noChangeArrowheads="1"/>
          </p:cNvSpPr>
          <p:nvPr>
            <p:ph type="body" idx="1"/>
          </p:nvPr>
        </p:nvSpPr>
        <p:spPr>
          <a:xfrm>
            <a:off x="467544" y="2204864"/>
            <a:ext cx="8155756" cy="3862561"/>
          </a:xfrm>
        </p:spPr>
        <p:txBody>
          <a:bodyPr/>
          <a:lstStyle/>
          <a:p>
            <a:r>
              <a:rPr lang="en-US" altLang="zh-CN" dirty="0">
                <a:latin typeface="华文新魏" panose="02010800040101010101" pitchFamily="2" charset="-122"/>
                <a:ea typeface="华文新魏" panose="02010800040101010101" pitchFamily="2" charset="-122"/>
              </a:rPr>
              <a:t>    </a:t>
            </a:r>
            <a:r>
              <a:rPr lang="zh-CN" altLang="en-US" sz="4000" dirty="0">
                <a:latin typeface="华文新魏" panose="02010800040101010101" pitchFamily="2" charset="-122"/>
                <a:ea typeface="华文新魏" panose="02010800040101010101" pitchFamily="2" charset="-122"/>
              </a:rPr>
              <a:t>生产经营单位新建、改建、扩建工程项目（以下统称建设项目）的安全设施，必须与主体工程同时设计、同时施工、同时投入生产和使用</a:t>
            </a:r>
            <a:r>
              <a:rPr lang="en-US" altLang="zh-CN" sz="4000" dirty="0">
                <a:latin typeface="华文新魏" panose="02010800040101010101" pitchFamily="2" charset="-122"/>
                <a:ea typeface="华文新魏" panose="02010800040101010101" pitchFamily="2" charset="-122"/>
              </a:rPr>
              <a:t>.</a:t>
            </a:r>
            <a:endParaRPr lang="en-US" altLang="zh-CN" sz="40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18864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a:xfrm>
            <a:off x="-142800" y="908720"/>
            <a:ext cx="9286800" cy="1451694"/>
          </a:xfrm>
        </p:spPr>
        <p:txBody>
          <a:bodyPr>
            <a:normAutofit/>
          </a:bodyPr>
          <a:lstStyle/>
          <a:p>
            <a:r>
              <a:rPr lang="zh-CN" altLang="en-US" dirty="0">
                <a:solidFill>
                  <a:schemeClr val="tx1"/>
                </a:solidFill>
                <a:latin typeface="华文新魏" panose="02010800040101010101" pitchFamily="2" charset="-122"/>
                <a:ea typeface="华文新魏" panose="02010800040101010101" pitchFamily="2" charset="-122"/>
              </a:rPr>
              <a:t>七、安全条件论证</a:t>
            </a:r>
            <a:r>
              <a:rPr lang="zh-CN" altLang="en-US" dirty="0" smtClean="0">
                <a:solidFill>
                  <a:schemeClr val="tx1"/>
                </a:solidFill>
                <a:latin typeface="华文新魏" panose="02010800040101010101" pitchFamily="2" charset="-122"/>
                <a:ea typeface="华文新魏" panose="02010800040101010101" pitchFamily="2" charset="-122"/>
              </a:rPr>
              <a:t>和安全评价</a:t>
            </a:r>
            <a:r>
              <a:rPr lang="zh-CN" altLang="en-US" dirty="0">
                <a:solidFill>
                  <a:schemeClr val="tx1"/>
                </a:solidFill>
                <a:latin typeface="华文新魏" panose="02010800040101010101" pitchFamily="2" charset="-122"/>
                <a:ea typeface="华文新魏" panose="02010800040101010101" pitchFamily="2" charset="-122"/>
              </a:rPr>
              <a:t>的规定</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23555" name="Rectangle 3"/>
          <p:cNvSpPr>
            <a:spLocks noGrp="1" noRot="1" noChangeArrowheads="1"/>
          </p:cNvSpPr>
          <p:nvPr>
            <p:ph type="body" idx="1"/>
          </p:nvPr>
        </p:nvSpPr>
        <p:spPr>
          <a:xfrm>
            <a:off x="179512" y="2204864"/>
            <a:ext cx="8712968" cy="3862561"/>
          </a:xfrm>
        </p:spPr>
        <p:txBody>
          <a:bodyPr/>
          <a:lstStyle/>
          <a:p>
            <a:pPr>
              <a:buFont typeface="Wingdings" panose="05000000000000000000" pitchFamily="2" charset="2"/>
              <a:buNone/>
            </a:pPr>
            <a:r>
              <a:rPr lang="en-US" altLang="zh-CN" dirty="0">
                <a:latin typeface="华文新魏" panose="02010800040101010101" pitchFamily="2" charset="-122"/>
                <a:ea typeface="华文新魏" panose="02010800040101010101" pitchFamily="2" charset="-122"/>
              </a:rPr>
              <a:t> </a:t>
            </a:r>
            <a:endParaRPr lang="en-US" altLang="zh-CN" dirty="0">
              <a:latin typeface="华文新魏" panose="02010800040101010101" pitchFamily="2" charset="-122"/>
              <a:ea typeface="华文新魏" panose="02010800040101010101" pitchFamily="2" charset="-122"/>
            </a:endParaRPr>
          </a:p>
          <a:p>
            <a:r>
              <a:rPr lang="en-US" altLang="zh-CN" sz="4000" dirty="0">
                <a:latin typeface="华文新魏" panose="02010800040101010101" pitchFamily="2" charset="-122"/>
                <a:ea typeface="华文新魏" panose="02010800040101010101" pitchFamily="2" charset="-122"/>
              </a:rPr>
              <a:t>     1</a:t>
            </a:r>
            <a:r>
              <a:rPr lang="zh-CN" altLang="en-US" sz="4000" dirty="0">
                <a:latin typeface="华文新魏" panose="02010800040101010101" pitchFamily="2" charset="-122"/>
                <a:ea typeface="华文新魏" panose="02010800040101010101" pitchFamily="2" charset="-122"/>
              </a:rPr>
              <a:t>、矿山建设项目</a:t>
            </a:r>
            <a:r>
              <a:rPr lang="en-US" altLang="zh-CN" sz="4000" dirty="0">
                <a:latin typeface="华文新魏" panose="02010800040101010101" pitchFamily="2" charset="-122"/>
                <a:ea typeface="华文新魏" panose="02010800040101010101" pitchFamily="2" charset="-122"/>
              </a:rPr>
              <a:t>;</a:t>
            </a:r>
            <a:endParaRPr lang="en-US" altLang="zh-CN" sz="4000" dirty="0">
              <a:latin typeface="华文新魏" panose="02010800040101010101" pitchFamily="2" charset="-122"/>
              <a:ea typeface="华文新魏" panose="02010800040101010101" pitchFamily="2" charset="-122"/>
            </a:endParaRPr>
          </a:p>
          <a:p>
            <a:r>
              <a:rPr lang="en-US" altLang="zh-CN" sz="4000" dirty="0">
                <a:latin typeface="华文新魏" panose="02010800040101010101" pitchFamily="2" charset="-122"/>
                <a:ea typeface="华文新魏" panose="02010800040101010101" pitchFamily="2" charset="-122"/>
              </a:rPr>
              <a:t>     2</a:t>
            </a:r>
            <a:r>
              <a:rPr lang="zh-CN" altLang="en-US" sz="4000" dirty="0">
                <a:latin typeface="华文新魏" panose="02010800040101010101" pitchFamily="2" charset="-122"/>
                <a:ea typeface="华文新魏" panose="02010800040101010101" pitchFamily="2" charset="-122"/>
              </a:rPr>
              <a:t>、用于生产、储存危险物品的建设项目。</a:t>
            </a:r>
            <a:br>
              <a:rPr lang="zh-CN" altLang="en-US" sz="4000" dirty="0">
                <a:latin typeface="华文新魏" panose="02010800040101010101" pitchFamily="2" charset="-122"/>
                <a:ea typeface="华文新魏" panose="02010800040101010101" pitchFamily="2" charset="-122"/>
              </a:rPr>
            </a:br>
            <a:br>
              <a:rPr lang="zh-CN" altLang="en-US" dirty="0">
                <a:latin typeface="华文新魏" panose="02010800040101010101" pitchFamily="2" charset="-122"/>
                <a:ea typeface="华文新魏" panose="02010800040101010101" pitchFamily="2" charset="-122"/>
              </a:rPr>
            </a:b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a:xfrm>
            <a:off x="467544" y="908720"/>
            <a:ext cx="7918450" cy="957263"/>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八、安全设施与设备</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24579" name="Rectangle 3"/>
          <p:cNvSpPr>
            <a:spLocks noGrp="1" noRot="1" noChangeArrowheads="1"/>
          </p:cNvSpPr>
          <p:nvPr>
            <p:ph type="body" idx="1"/>
          </p:nvPr>
        </p:nvSpPr>
        <p:spPr>
          <a:xfrm>
            <a:off x="0" y="1745432"/>
            <a:ext cx="8640960" cy="5112568"/>
          </a:xfrm>
        </p:spPr>
        <p:txBody>
          <a:bodyPr/>
          <a:lstStyle/>
          <a:p>
            <a:pPr>
              <a:buFont typeface="Wingdings" panose="05000000000000000000" pitchFamily="2" charset="2"/>
              <a:buNone/>
            </a:pPr>
            <a:r>
              <a:rPr lang="en-US" altLang="zh-CN" sz="2800" dirty="0">
                <a:latin typeface="华文新魏" panose="02010800040101010101" pitchFamily="2" charset="-122"/>
                <a:ea typeface="华文新魏" panose="02010800040101010101" pitchFamily="2" charset="-122"/>
              </a:rPr>
              <a:t>    1</a:t>
            </a:r>
            <a:r>
              <a:rPr lang="zh-CN" altLang="en-US" sz="2800" dirty="0">
                <a:latin typeface="华文新魏" panose="02010800040101010101" pitchFamily="2" charset="-122"/>
                <a:ea typeface="华文新魏" panose="02010800040101010101" pitchFamily="2" charset="-122"/>
              </a:rPr>
              <a:t>、 安全设施谁设计谁负责，谁施工谁负责，谁验收谁负责。</a:t>
            </a:r>
            <a:endParaRPr lang="zh-CN" altLang="en-US" sz="2800" dirty="0">
              <a:latin typeface="华文新魏" panose="02010800040101010101" pitchFamily="2" charset="-122"/>
              <a:ea typeface="华文新魏" panose="02010800040101010101" pitchFamily="2" charset="-122"/>
            </a:endParaRPr>
          </a:p>
          <a:p>
            <a:r>
              <a:rPr lang="zh-CN" altLang="en-US" sz="2400" dirty="0">
                <a:latin typeface="华文新魏" panose="02010800040101010101" pitchFamily="2" charset="-122"/>
                <a:ea typeface="华文新魏" panose="02010800040101010101" pitchFamily="2" charset="-122"/>
              </a:rPr>
              <a:t>    </a:t>
            </a:r>
            <a:r>
              <a:rPr lang="zh-CN" altLang="en-US" sz="2000" dirty="0">
                <a:latin typeface="华文新魏" panose="02010800040101010101" pitchFamily="2" charset="-122"/>
                <a:ea typeface="华文新魏" panose="02010800040101010101" pitchFamily="2" charset="-122"/>
              </a:rPr>
              <a:t>建设项目安全设施的设计人、设计单位应当对安全设施设计负责。</a:t>
            </a:r>
            <a:br>
              <a:rPr lang="zh-CN" altLang="en-US" sz="2000" dirty="0">
                <a:latin typeface="华文新魏" panose="02010800040101010101" pitchFamily="2" charset="-122"/>
                <a:ea typeface="华文新魏" panose="02010800040101010101" pitchFamily="2" charset="-122"/>
              </a:rPr>
            </a:br>
            <a:r>
              <a:rPr lang="zh-CN" altLang="en-US" sz="2000" dirty="0">
                <a:latin typeface="华文新魏" panose="02010800040101010101" pitchFamily="2" charset="-122"/>
                <a:ea typeface="华文新魏" panose="02010800040101010101" pitchFamily="2" charset="-122"/>
              </a:rPr>
              <a:t>    </a:t>
            </a:r>
            <a:r>
              <a:rPr lang="zh-CN" altLang="en-US" sz="2000" dirty="0">
                <a:latin typeface="Arial" panose="020B0604020202020204"/>
                <a:ea typeface="华文新魏" panose="02010800040101010101" pitchFamily="2" charset="-122"/>
              </a:rPr>
              <a:t> </a:t>
            </a:r>
            <a:r>
              <a:rPr lang="zh-CN" altLang="en-US" sz="2000" dirty="0">
                <a:latin typeface="华文新魏" panose="02010800040101010101" pitchFamily="2" charset="-122"/>
                <a:ea typeface="华文新魏" panose="02010800040101010101" pitchFamily="2" charset="-122"/>
              </a:rPr>
              <a:t>矿山建设项目和用于生产、储存危险物品的建设项目的安全设施</a:t>
            </a:r>
            <a:r>
              <a:rPr lang="en-US" altLang="zh-CN" sz="2000" dirty="0">
                <a:latin typeface="华文新魏" panose="02010800040101010101" pitchFamily="2" charset="-122"/>
                <a:ea typeface="华文新魏" panose="02010800040101010101" pitchFamily="2" charset="-122"/>
              </a:rPr>
              <a:t>:</a:t>
            </a:r>
            <a:endParaRPr lang="en-US" altLang="zh-CN" sz="2000" dirty="0">
              <a:latin typeface="华文新魏" panose="02010800040101010101" pitchFamily="2" charset="-122"/>
              <a:ea typeface="华文新魏" panose="02010800040101010101" pitchFamily="2" charset="-122"/>
            </a:endParaRPr>
          </a:p>
          <a:p>
            <a:r>
              <a:rPr lang="en-US" altLang="zh-CN" sz="2000" dirty="0">
                <a:latin typeface="华文新魏" panose="02010800040101010101" pitchFamily="2" charset="-122"/>
                <a:ea typeface="华文新魏" panose="02010800040101010101" pitchFamily="2" charset="-122"/>
              </a:rPr>
              <a:t>    </a:t>
            </a:r>
            <a:r>
              <a:rPr lang="zh-CN" altLang="en-US" sz="2000" dirty="0">
                <a:latin typeface="华文新魏" panose="02010800040101010101" pitchFamily="2" charset="-122"/>
                <a:ea typeface="华文新魏" panose="02010800040101010101" pitchFamily="2" charset="-122"/>
              </a:rPr>
              <a:t>设计</a:t>
            </a:r>
            <a:r>
              <a:rPr lang="en-US" altLang="zh-CN" sz="2000" dirty="0">
                <a:latin typeface="华文新魏" panose="02010800040101010101" pitchFamily="2" charset="-122"/>
                <a:ea typeface="华文新魏" panose="02010800040101010101" pitchFamily="2" charset="-122"/>
              </a:rPr>
              <a:t>-----</a:t>
            </a:r>
            <a:r>
              <a:rPr lang="zh-CN" altLang="en-US" sz="2000" dirty="0">
                <a:latin typeface="华文新魏" panose="02010800040101010101" pitchFamily="2" charset="-122"/>
                <a:ea typeface="华文新魏" panose="02010800040101010101" pitchFamily="2" charset="-122"/>
              </a:rPr>
              <a:t>应报经有关部门审查，审查部门及其负责审查的人员对审查结果负责。</a:t>
            </a:r>
            <a:endParaRPr lang="zh-CN" altLang="en-US" sz="2000" dirty="0">
              <a:latin typeface="华文新魏" panose="02010800040101010101" pitchFamily="2" charset="-122"/>
              <a:ea typeface="华文新魏" panose="02010800040101010101" pitchFamily="2" charset="-122"/>
            </a:endParaRPr>
          </a:p>
          <a:p>
            <a:r>
              <a:rPr lang="zh-CN" altLang="en-US" sz="2000" dirty="0">
                <a:latin typeface="华文新魏" panose="02010800040101010101" pitchFamily="2" charset="-122"/>
                <a:ea typeface="华文新魏" panose="02010800040101010101" pitchFamily="2" charset="-122"/>
              </a:rPr>
              <a:t>    施工</a:t>
            </a:r>
            <a:r>
              <a:rPr lang="en-US" altLang="zh-CN" sz="2000" dirty="0">
                <a:latin typeface="华文新魏" panose="02010800040101010101" pitchFamily="2" charset="-122"/>
                <a:ea typeface="华文新魏" panose="02010800040101010101" pitchFamily="2" charset="-122"/>
              </a:rPr>
              <a:t>-----</a:t>
            </a:r>
            <a:r>
              <a:rPr lang="zh-CN" altLang="en-US" sz="2000" dirty="0">
                <a:latin typeface="华文新魏" panose="02010800040101010101" pitchFamily="2" charset="-122"/>
                <a:ea typeface="华文新魏" panose="02010800040101010101" pitchFamily="2" charset="-122"/>
              </a:rPr>
              <a:t>施工单位必须按照批准的安全设施设计施工，并对安全设施的工程质量负责。</a:t>
            </a:r>
            <a:endParaRPr lang="zh-CN" altLang="en-US" sz="2000" dirty="0">
              <a:latin typeface="华文新魏" panose="02010800040101010101" pitchFamily="2" charset="-122"/>
              <a:ea typeface="华文新魏" panose="02010800040101010101" pitchFamily="2" charset="-122"/>
            </a:endParaRPr>
          </a:p>
          <a:p>
            <a:r>
              <a:rPr lang="zh-CN" altLang="en-US" sz="2000" dirty="0">
                <a:latin typeface="华文新魏" panose="02010800040101010101" pitchFamily="2" charset="-122"/>
                <a:ea typeface="华文新魏" panose="02010800040101010101" pitchFamily="2" charset="-122"/>
              </a:rPr>
              <a:t>    竣工验收</a:t>
            </a:r>
            <a:r>
              <a:rPr lang="en-US" altLang="zh-CN" sz="2000" dirty="0">
                <a:latin typeface="华文新魏" panose="02010800040101010101" pitchFamily="2" charset="-122"/>
                <a:ea typeface="华文新魏" panose="02010800040101010101" pitchFamily="2" charset="-122"/>
              </a:rPr>
              <a:t>-------</a:t>
            </a:r>
            <a:r>
              <a:rPr lang="zh-CN" altLang="en-US" sz="2000" dirty="0">
                <a:latin typeface="华文新魏" panose="02010800040101010101" pitchFamily="2" charset="-122"/>
                <a:ea typeface="华文新魏" panose="02010800040101010101" pitchFamily="2" charset="-122"/>
              </a:rPr>
              <a:t>竣工投入生产或者使用前，依法对安全设施进行验收；验收合格后，方可投入生产和使用。验收部门及其验收人员对验收结果负责。</a:t>
            </a:r>
            <a:r>
              <a:rPr lang="zh-CN" altLang="en-US" sz="2400" dirty="0">
                <a:latin typeface="华文新魏" panose="02010800040101010101" pitchFamily="2" charset="-122"/>
                <a:ea typeface="华文新魏" panose="02010800040101010101" pitchFamily="2" charset="-122"/>
              </a:rPr>
              <a:t> </a:t>
            </a:r>
            <a:r>
              <a:rPr lang="zh-CN" altLang="en-US" sz="2000" dirty="0">
                <a:latin typeface="Arial" panose="020B0604020202020204"/>
                <a:ea typeface="华文新魏" panose="02010800040101010101" pitchFamily="2" charset="-122"/>
              </a:rPr>
              <a:t>  </a:t>
            </a:r>
            <a:endParaRPr lang="zh-CN" altLang="en-US" sz="20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Rot="1" noChangeArrowheads="1"/>
          </p:cNvSpPr>
          <p:nvPr>
            <p:ph type="body" idx="1"/>
          </p:nvPr>
        </p:nvSpPr>
        <p:spPr>
          <a:xfrm>
            <a:off x="0" y="980728"/>
            <a:ext cx="8686800" cy="5715000"/>
          </a:xfrm>
        </p:spPr>
        <p:txBody>
          <a:bodyPr/>
          <a:lstStyle/>
          <a:p>
            <a:pPr>
              <a:buFont typeface="Wingdings" panose="05000000000000000000" pitchFamily="2" charset="2"/>
              <a:buNone/>
            </a:pPr>
            <a:r>
              <a:rPr lang="en-US" altLang="zh-CN" sz="2800" dirty="0">
                <a:latin typeface="Arial" panose="020B0604020202020204"/>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、安全警示标志：在有较大危险因素的生产经营场所和有关设施、设备上，设置明显的安全警示标志。</a:t>
            </a:r>
            <a:br>
              <a:rPr lang="zh-CN" altLang="en-US" sz="2400" dirty="0">
                <a:latin typeface="华文新魏" panose="02010800040101010101" pitchFamily="2" charset="-122"/>
                <a:ea typeface="华文新魏" panose="02010800040101010101" pitchFamily="2" charset="-122"/>
              </a:rPr>
            </a:br>
            <a:r>
              <a:rPr lang="en-US" altLang="zh-CN" sz="2400" dirty="0">
                <a:latin typeface="华文新魏" panose="02010800040101010101" pitchFamily="2" charset="-122"/>
                <a:ea typeface="华文新魏" panose="02010800040101010101" pitchFamily="2" charset="-122"/>
              </a:rPr>
              <a:t>3</a:t>
            </a:r>
            <a:r>
              <a:rPr lang="zh-CN" altLang="en-US" sz="2400" dirty="0">
                <a:latin typeface="华文新魏" panose="02010800040101010101" pitchFamily="2" charset="-122"/>
                <a:ea typeface="华文新魏" panose="02010800040101010101" pitchFamily="2" charset="-122"/>
              </a:rPr>
              <a:t>、 安全设备的设计、制造、安装、使用、检测、维修、改造和报废，应符合国家或行业标准。</a:t>
            </a:r>
            <a:r>
              <a:rPr lang="zh-CN" altLang="en-US" sz="2000" dirty="0">
                <a:latin typeface="Arial" panose="020B0604020202020204"/>
                <a:ea typeface="华文新魏" panose="02010800040101010101" pitchFamily="2" charset="-122"/>
              </a:rPr>
              <a:t> </a:t>
            </a:r>
            <a:endParaRPr lang="zh-CN" altLang="en-US" sz="2000" dirty="0">
              <a:latin typeface="华文新魏" panose="02010800040101010101" pitchFamily="2" charset="-122"/>
              <a:ea typeface="华文新魏" panose="02010800040101010101" pitchFamily="2" charset="-122"/>
            </a:endParaRPr>
          </a:p>
          <a:p>
            <a:pPr lvl="1"/>
            <a:r>
              <a:rPr lang="zh-CN" altLang="en-US" sz="1800" dirty="0">
                <a:latin typeface="华文新魏" panose="02010800040101010101" pitchFamily="2" charset="-122"/>
                <a:ea typeface="华文新魏" panose="02010800040101010101" pitchFamily="2" charset="-122"/>
              </a:rPr>
              <a:t>须保证安全设备正常运转。进行维护、保养、检测并应作好记录，由有关人员签字。</a:t>
            </a:r>
            <a:endParaRPr lang="zh-CN" altLang="en-US" sz="18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4</a:t>
            </a:r>
            <a:r>
              <a:rPr lang="zh-CN" altLang="en-US" sz="2400" dirty="0">
                <a:latin typeface="华文新魏" panose="02010800040101010101" pitchFamily="2" charset="-122"/>
                <a:ea typeface="华文新魏" panose="02010800040101010101" pitchFamily="2" charset="-122"/>
              </a:rPr>
              <a:t>、 使用涉及生命安全、危险性较大的特种设备，以及危险物品的容器、运输工具：</a:t>
            </a:r>
            <a:endParaRPr lang="zh-CN" altLang="en-US" sz="2400" dirty="0">
              <a:latin typeface="华文新魏" panose="02010800040101010101" pitchFamily="2" charset="-122"/>
              <a:ea typeface="华文新魏" panose="02010800040101010101" pitchFamily="2" charset="-122"/>
            </a:endParaRPr>
          </a:p>
          <a:p>
            <a:pPr lvl="1"/>
            <a:r>
              <a:rPr lang="zh-CN" altLang="en-US" sz="1800" dirty="0">
                <a:latin typeface="华文新魏" panose="02010800040101010101" pitchFamily="2" charset="-122"/>
                <a:ea typeface="华文新魏" panose="02010800040101010101" pitchFamily="2" charset="-122"/>
              </a:rPr>
              <a:t>     生产</a:t>
            </a:r>
            <a:r>
              <a:rPr lang="en-US" altLang="zh-CN" sz="1800" dirty="0">
                <a:latin typeface="华文新魏" panose="02010800040101010101" pitchFamily="2" charset="-122"/>
                <a:ea typeface="华文新魏" panose="02010800040101010101" pitchFamily="2" charset="-122"/>
              </a:rPr>
              <a:t>------</a:t>
            </a:r>
            <a:r>
              <a:rPr lang="zh-CN" altLang="en-US" sz="1800" dirty="0">
                <a:latin typeface="华文新魏" panose="02010800040101010101" pitchFamily="2" charset="-122"/>
                <a:ea typeface="华文新魏" panose="02010800040101010101" pitchFamily="2" charset="-122"/>
              </a:rPr>
              <a:t>由专业资质生产单位生产；</a:t>
            </a:r>
            <a:endParaRPr lang="zh-CN" altLang="en-US" sz="1800" dirty="0">
              <a:latin typeface="华文新魏" panose="02010800040101010101" pitchFamily="2" charset="-122"/>
              <a:ea typeface="华文新魏" panose="02010800040101010101" pitchFamily="2" charset="-122"/>
            </a:endParaRPr>
          </a:p>
          <a:p>
            <a:pPr lvl="1"/>
            <a:r>
              <a:rPr lang="zh-CN" altLang="en-US" sz="1800" dirty="0">
                <a:latin typeface="华文新魏" panose="02010800040101010101" pitchFamily="2" charset="-122"/>
                <a:ea typeface="华文新魏" panose="02010800040101010101" pitchFamily="2" charset="-122"/>
              </a:rPr>
              <a:t>     检测、检验</a:t>
            </a:r>
            <a:r>
              <a:rPr lang="en-US" altLang="zh-CN" sz="1800" dirty="0">
                <a:latin typeface="华文新魏" panose="02010800040101010101" pitchFamily="2" charset="-122"/>
                <a:ea typeface="华文新魏" panose="02010800040101010101" pitchFamily="2" charset="-122"/>
              </a:rPr>
              <a:t>-------</a:t>
            </a:r>
            <a:r>
              <a:rPr lang="zh-CN" altLang="en-US" sz="1800" dirty="0">
                <a:latin typeface="华文新魏" panose="02010800040101010101" pitchFamily="2" charset="-122"/>
                <a:ea typeface="华文新魏" panose="02010800040101010101" pitchFamily="2" charset="-122"/>
              </a:rPr>
              <a:t>有专业资质的检测、检验机构检测、检验合格，取得安全使用证或者安全标志。检测、检验机构对检测、检验结果负责。</a:t>
            </a:r>
            <a:endParaRPr lang="zh-CN" altLang="en-US" sz="1800" dirty="0">
              <a:latin typeface="华文新魏" panose="02010800040101010101" pitchFamily="2" charset="-122"/>
              <a:ea typeface="华文新魏" panose="02010800040101010101" pitchFamily="2" charset="-122"/>
            </a:endParaRPr>
          </a:p>
          <a:p>
            <a:pPr lvl="1"/>
            <a:r>
              <a:rPr lang="zh-CN" altLang="en-US" sz="1800" dirty="0">
                <a:latin typeface="华文新魏" panose="02010800040101010101" pitchFamily="2" charset="-122"/>
                <a:ea typeface="华文新魏" panose="02010800040101010101" pitchFamily="2" charset="-122"/>
              </a:rPr>
              <a:t>     特种设备的目录由国务院负责特种设备安全监督管理的部门制定，报国务院批准后执行。</a:t>
            </a:r>
            <a:endParaRPr lang="zh-CN" altLang="en-US" sz="18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5</a:t>
            </a:r>
            <a:r>
              <a:rPr lang="zh-CN" altLang="en-US" sz="2400" dirty="0">
                <a:latin typeface="华文新魏" panose="02010800040101010101" pitchFamily="2" charset="-122"/>
                <a:ea typeface="华文新魏" panose="02010800040101010101" pitchFamily="2" charset="-122"/>
              </a:rPr>
              <a:t>、淘汰制度：</a:t>
            </a:r>
            <a:endParaRPr lang="zh-CN" altLang="en-US" sz="2400" dirty="0">
              <a:latin typeface="华文新魏" panose="02010800040101010101" pitchFamily="2" charset="-122"/>
              <a:ea typeface="华文新魏" panose="02010800040101010101" pitchFamily="2" charset="-122"/>
            </a:endParaRPr>
          </a:p>
          <a:p>
            <a:pPr lvl="1"/>
            <a:r>
              <a:rPr lang="zh-CN" altLang="en-US" sz="1800" dirty="0">
                <a:latin typeface="华文新魏" panose="02010800040101010101" pitchFamily="2" charset="-122"/>
                <a:ea typeface="华文新魏" panose="02010800040101010101" pitchFamily="2" charset="-122"/>
              </a:rPr>
              <a:t>    国家对严重危及生产安全的工艺、设备实行淘汰制度。</a:t>
            </a:r>
            <a:br>
              <a:rPr lang="zh-CN" altLang="en-US" sz="1800" dirty="0">
                <a:latin typeface="华文新魏" panose="02010800040101010101" pitchFamily="2" charset="-122"/>
                <a:ea typeface="华文新魏" panose="02010800040101010101" pitchFamily="2" charset="-122"/>
              </a:rPr>
            </a:br>
            <a:r>
              <a:rPr lang="zh-CN" altLang="en-US" sz="1800" dirty="0">
                <a:latin typeface="华文新魏" panose="02010800040101010101" pitchFamily="2" charset="-122"/>
                <a:ea typeface="华文新魏" panose="02010800040101010101" pitchFamily="2" charset="-122"/>
              </a:rPr>
              <a:t>    不得使用国家明令淘汰、禁止使用的危及生产安全的工艺、设备。</a:t>
            </a:r>
            <a:endParaRPr lang="zh-CN" altLang="en-US" sz="1800"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a:xfrm>
            <a:off x="467544" y="1196752"/>
            <a:ext cx="7918450" cy="957263"/>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九、危险物品的安全管理</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26627" name="Rectangle 3"/>
          <p:cNvSpPr>
            <a:spLocks noGrp="1" noRot="1" noChangeArrowheads="1"/>
          </p:cNvSpPr>
          <p:nvPr>
            <p:ph type="body" idx="1"/>
          </p:nvPr>
        </p:nvSpPr>
        <p:spPr>
          <a:xfrm>
            <a:off x="467544" y="1700808"/>
            <a:ext cx="8153400" cy="4800600"/>
          </a:xfrm>
        </p:spPr>
        <p:txBody>
          <a:bodyPr/>
          <a:lstStyle/>
          <a:p>
            <a:pPr>
              <a:lnSpc>
                <a:spcPct val="90000"/>
              </a:lnSpc>
              <a:buFont typeface="Wingdings" panose="05000000000000000000" pitchFamily="2" charset="2"/>
              <a:buNone/>
            </a:pPr>
            <a:br>
              <a:rPr lang="en-US" altLang="zh-CN" sz="2800" dirty="0">
                <a:latin typeface="华文新魏" panose="02010800040101010101" pitchFamily="2" charset="-122"/>
                <a:ea typeface="华文新魏" panose="02010800040101010101" pitchFamily="2" charset="-122"/>
              </a:rPr>
            </a:br>
            <a:r>
              <a:rPr lang="en-US" altLang="zh-CN" dirty="0">
                <a:latin typeface="华文新魏" panose="02010800040101010101" pitchFamily="2" charset="-122"/>
                <a:ea typeface="华文新魏" panose="02010800040101010101" pitchFamily="2" charset="-122"/>
              </a:rPr>
              <a:t>1</a:t>
            </a:r>
            <a:r>
              <a:rPr lang="zh-CN" altLang="en-US" dirty="0">
                <a:latin typeface="华文新魏" panose="02010800040101010101" pitchFamily="2" charset="-122"/>
                <a:ea typeface="华文新魏" panose="02010800040101010101" pitchFamily="2" charset="-122"/>
              </a:rPr>
              <a:t>、 生产、经营、运输、储存、使用危险物品或者处置废弃危险物品的，由有关主管部门审批并实施监管。</a:t>
            </a:r>
            <a:br>
              <a:rPr lang="zh-CN" altLang="en-US" dirty="0">
                <a:latin typeface="华文新魏" panose="02010800040101010101" pitchFamily="2" charset="-122"/>
                <a:ea typeface="华文新魏" panose="02010800040101010101" pitchFamily="2" charset="-122"/>
              </a:rPr>
            </a:br>
            <a:br>
              <a:rPr lang="zh-CN" altLang="en-US" sz="2800" dirty="0">
                <a:latin typeface="华文新魏" panose="02010800040101010101" pitchFamily="2" charset="-122"/>
                <a:ea typeface="华文新魏" panose="02010800040101010101" pitchFamily="2" charset="-122"/>
              </a:rPr>
            </a:br>
            <a:r>
              <a:rPr lang="zh-CN" altLang="en-US" sz="2800" dirty="0">
                <a:latin typeface="Arial" panose="020B0604020202020204"/>
                <a:ea typeface="华文新魏" panose="02010800040101010101" pitchFamily="2" charset="-122"/>
              </a:rPr>
              <a:t>   </a:t>
            </a:r>
            <a:r>
              <a:rPr lang="zh-CN" altLang="en-US" sz="2800" dirty="0">
                <a:latin typeface="华文新魏" panose="02010800040101010101" pitchFamily="2" charset="-122"/>
                <a:ea typeface="华文新魏" panose="02010800040101010101" pitchFamily="2" charset="-122"/>
              </a:rPr>
              <a:t>  六个环节的生产经营单位必须：</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A</a:t>
            </a:r>
            <a:r>
              <a:rPr lang="zh-CN" altLang="en-US" sz="2800" dirty="0">
                <a:latin typeface="华文新魏" panose="02010800040101010101" pitchFamily="2" charset="-122"/>
                <a:ea typeface="华文新魏" panose="02010800040101010101" pitchFamily="2" charset="-122"/>
              </a:rPr>
              <a:t>：执行有关法律、法规和国家或行业标准；</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B</a:t>
            </a:r>
            <a:r>
              <a:rPr lang="zh-CN" altLang="en-US" sz="2800" dirty="0">
                <a:latin typeface="华文新魏" panose="02010800040101010101" pitchFamily="2" charset="-122"/>
                <a:ea typeface="华文新魏" panose="02010800040101010101" pitchFamily="2" charset="-122"/>
              </a:rPr>
              <a:t>：建立专门的安全管理制度；</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C</a:t>
            </a:r>
            <a:r>
              <a:rPr lang="zh-CN" altLang="en-US" sz="2800" dirty="0">
                <a:latin typeface="华文新魏" panose="02010800040101010101" pitchFamily="2" charset="-122"/>
                <a:ea typeface="华文新魏" panose="02010800040101010101" pitchFamily="2" charset="-122"/>
              </a:rPr>
              <a:t>： 采取可靠的安全措施；</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D</a:t>
            </a:r>
            <a:r>
              <a:rPr lang="zh-CN" altLang="en-US" sz="2800" dirty="0">
                <a:latin typeface="华文新魏" panose="02010800040101010101" pitchFamily="2" charset="-122"/>
                <a:ea typeface="华文新魏" panose="02010800040101010101" pitchFamily="2" charset="-122"/>
              </a:rPr>
              <a:t>：接受有关主管部门依法实施的监督管理。</a:t>
            </a:r>
            <a:r>
              <a:rPr lang="zh-CN" altLang="en-US" sz="2800" dirty="0">
                <a:latin typeface="Arial" panose="020B0604020202020204"/>
                <a:ea typeface="华文新魏" panose="02010800040101010101" pitchFamily="2" charset="-122"/>
              </a:rPr>
              <a:t> </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Rot="1" noChangeArrowheads="1"/>
          </p:cNvSpPr>
          <p:nvPr>
            <p:ph type="body" idx="1"/>
          </p:nvPr>
        </p:nvSpPr>
        <p:spPr>
          <a:xfrm>
            <a:off x="0" y="1556792"/>
            <a:ext cx="9144000" cy="4896544"/>
          </a:xfrm>
        </p:spPr>
        <p:txBody>
          <a:bodyPr/>
          <a:lstStyle/>
          <a:p>
            <a:pPr algn="ctr">
              <a:buFont typeface="Wingdings" panose="05000000000000000000" pitchFamily="2" charset="2"/>
              <a:buNone/>
            </a:pPr>
            <a:r>
              <a:rPr lang="en-US" altLang="zh-CN" sz="4000" dirty="0">
                <a:latin typeface="华文新魏" panose="02010800040101010101" pitchFamily="2" charset="-122"/>
                <a:ea typeface="华文新魏" panose="02010800040101010101" pitchFamily="2" charset="-122"/>
              </a:rPr>
              <a:t>2</a:t>
            </a:r>
            <a:r>
              <a:rPr lang="zh-CN" altLang="en-US" sz="4000" dirty="0">
                <a:latin typeface="华文新魏" panose="02010800040101010101" pitchFamily="2" charset="-122"/>
                <a:ea typeface="华文新魏" panose="02010800040101010101" pitchFamily="2" charset="-122"/>
              </a:rPr>
              <a:t>、重大危险源管理</a:t>
            </a:r>
            <a:endParaRPr lang="zh-CN" altLang="en-US" sz="40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A</a:t>
            </a:r>
            <a:r>
              <a:rPr lang="zh-CN" altLang="en-US" sz="2800" dirty="0">
                <a:latin typeface="华文新魏" panose="02010800040101010101" pitchFamily="2" charset="-122"/>
                <a:ea typeface="华文新魏" panose="02010800040101010101" pitchFamily="2" charset="-122"/>
              </a:rPr>
              <a:t>：重大危险源应登记建档；</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B</a:t>
            </a:r>
            <a:r>
              <a:rPr lang="zh-CN" altLang="en-US" sz="2800" dirty="0">
                <a:latin typeface="华文新魏" panose="02010800040101010101" pitchFamily="2" charset="-122"/>
                <a:ea typeface="华文新魏" panose="02010800040101010101" pitchFamily="2" charset="-122"/>
              </a:rPr>
              <a:t>：进行定期检测、评估、监控；</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C</a:t>
            </a:r>
            <a:r>
              <a:rPr lang="zh-CN" altLang="en-US" sz="2800" dirty="0">
                <a:latin typeface="华文新魏" panose="02010800040101010101" pitchFamily="2" charset="-122"/>
                <a:ea typeface="华文新魏" panose="02010800040101010101" pitchFamily="2" charset="-122"/>
              </a:rPr>
              <a:t>：制定应急预案；</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D</a:t>
            </a:r>
            <a:r>
              <a:rPr lang="zh-CN" altLang="en-US" sz="2800" dirty="0">
                <a:latin typeface="华文新魏" panose="02010800040101010101" pitchFamily="2" charset="-122"/>
                <a:ea typeface="华文新魏" panose="02010800040101010101" pitchFamily="2" charset="-122"/>
              </a:rPr>
              <a:t>：告知从业人员和相关人员在紧急情况下应当采取的应急措施。</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E</a:t>
            </a:r>
            <a:r>
              <a:rPr lang="zh-CN" altLang="en-US" sz="2800" dirty="0">
                <a:latin typeface="华文新魏" panose="02010800040101010101" pitchFamily="2" charset="-122"/>
                <a:ea typeface="华文新魏" panose="02010800040101010101" pitchFamily="2" charset="-122"/>
              </a:rPr>
              <a:t>：重大危险源及有关安全措施、应急措施须报政府安监部门和有关部门备案。 </a:t>
            </a:r>
            <a:endParaRPr lang="zh-CN" altLang="en-US" sz="2800"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rrowheads="1"/>
          </p:cNvSpPr>
          <p:nvPr>
            <p:ph type="title"/>
          </p:nvPr>
        </p:nvSpPr>
        <p:spPr>
          <a:xfrm>
            <a:off x="683568" y="1052736"/>
            <a:ext cx="7764462" cy="879475"/>
          </a:xfrm>
        </p:spPr>
        <p:txBody>
          <a:bodyPr/>
          <a:lstStyle/>
          <a:p>
            <a:r>
              <a:rPr lang="zh-CN" altLang="en-US" sz="4000" dirty="0">
                <a:solidFill>
                  <a:schemeClr val="tx1"/>
                </a:solidFill>
                <a:latin typeface="华文新魏" panose="02010800040101010101" pitchFamily="2" charset="-122"/>
                <a:ea typeface="华文新魏" panose="02010800040101010101" pitchFamily="2" charset="-122"/>
              </a:rPr>
              <a:t>危险物品、</a:t>
            </a:r>
            <a:r>
              <a:rPr lang="zh-CN" altLang="en-US" sz="4000" dirty="0">
                <a:solidFill>
                  <a:schemeClr val="tx1"/>
                </a:solidFill>
                <a:latin typeface="Arial" panose="020B0604020202020204"/>
                <a:ea typeface="华文新魏" panose="02010800040101010101" pitchFamily="2" charset="-122"/>
              </a:rPr>
              <a:t>  </a:t>
            </a:r>
            <a:r>
              <a:rPr lang="zh-CN" altLang="en-US" sz="4000" dirty="0">
                <a:solidFill>
                  <a:schemeClr val="tx1"/>
                </a:solidFill>
                <a:latin typeface="华文新魏" panose="02010800040101010101" pitchFamily="2" charset="-122"/>
                <a:ea typeface="华文新魏" panose="02010800040101010101" pitchFamily="2" charset="-122"/>
              </a:rPr>
              <a:t>重大危险源的含义</a:t>
            </a:r>
            <a:endParaRPr lang="zh-CN" altLang="en-US" sz="4000" dirty="0">
              <a:solidFill>
                <a:schemeClr val="tx1"/>
              </a:solidFill>
              <a:latin typeface="华文新魏" panose="02010800040101010101" pitchFamily="2" charset="-122"/>
              <a:ea typeface="华文新魏" panose="02010800040101010101" pitchFamily="2" charset="-122"/>
            </a:endParaRPr>
          </a:p>
        </p:txBody>
      </p:sp>
      <p:sp>
        <p:nvSpPr>
          <p:cNvPr id="100355" name="Rectangle 3"/>
          <p:cNvSpPr>
            <a:spLocks noGrp="1" noRot="1" noChangeArrowheads="1"/>
          </p:cNvSpPr>
          <p:nvPr>
            <p:ph type="body" idx="1"/>
          </p:nvPr>
        </p:nvSpPr>
        <p:spPr>
          <a:xfrm>
            <a:off x="0" y="1844824"/>
            <a:ext cx="9144000" cy="4680520"/>
          </a:xfrm>
        </p:spPr>
        <p:txBody>
          <a:bodyPr/>
          <a:lstStyle/>
          <a:p>
            <a:pPr lvl="1">
              <a:lnSpc>
                <a:spcPct val="90000"/>
              </a:lnSpc>
            </a:pPr>
            <a:r>
              <a:rPr lang="en-US" altLang="zh-CN" sz="2400" dirty="0">
                <a:latin typeface="华文新魏" panose="02010800040101010101" pitchFamily="2" charset="-122"/>
                <a:ea typeface="华文新魏" panose="02010800040101010101" pitchFamily="2" charset="-122"/>
              </a:rPr>
              <a:t>     1</a:t>
            </a:r>
            <a:r>
              <a:rPr lang="zh-CN" altLang="en-US" sz="2400" dirty="0">
                <a:latin typeface="华文新魏" panose="02010800040101010101" pitchFamily="2" charset="-122"/>
                <a:ea typeface="华文新魏" panose="02010800040101010101" pitchFamily="2" charset="-122"/>
              </a:rPr>
              <a:t>、危险物品：是指易燃易爆物品、危险化学品、放射性物品等能够危及人身安全和财产安全的物品。</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Arial" panose="020B0604020202020204"/>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、重大危险源：是指长期地或者临时地生产、搬运、使用或者储存危险物品，且危险物品的数量等于或者超过临界量的</a:t>
            </a:r>
            <a:r>
              <a:rPr lang="zh-CN" altLang="en-US" sz="2400" dirty="0" smtClean="0">
                <a:latin typeface="华文新魏" panose="02010800040101010101" pitchFamily="2" charset="-122"/>
                <a:ea typeface="华文新魏" panose="02010800040101010101" pitchFamily="2" charset="-122"/>
              </a:rPr>
              <a:t>单元。</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3</a:t>
            </a:r>
            <a:r>
              <a:rPr lang="zh-CN" altLang="en-US" sz="2400" dirty="0">
                <a:latin typeface="华文新魏" panose="02010800040101010101" pitchFamily="2" charset="-122"/>
                <a:ea typeface="华文新魏" panose="02010800040101010101" pitchFamily="2" charset="-122"/>
              </a:rPr>
              <a:t>、单元：指一个（套）生产装置、设计或场所，或同属一个工厂的且边缘距离小于</a:t>
            </a:r>
            <a:r>
              <a:rPr lang="en-US" altLang="zh-CN" sz="2400" dirty="0">
                <a:latin typeface="华文新魏" panose="02010800040101010101" pitchFamily="2" charset="-122"/>
                <a:ea typeface="华文新魏" panose="02010800040101010101" pitchFamily="2" charset="-122"/>
              </a:rPr>
              <a:t>500</a:t>
            </a:r>
            <a:r>
              <a:rPr lang="zh-CN" altLang="en-US" sz="2400" dirty="0">
                <a:latin typeface="华文新魏" panose="02010800040101010101" pitchFamily="2" charset="-122"/>
                <a:ea typeface="华文新魏" panose="02010800040101010101" pitchFamily="2" charset="-122"/>
              </a:rPr>
              <a:t>米的几个（套）生产装置、设计或场所。</a:t>
            </a:r>
            <a:endParaRPr lang="zh-CN" altLang="en-US" sz="2400" dirty="0">
              <a:latin typeface="华文新魏" panose="02010800040101010101" pitchFamily="2" charset="-122"/>
              <a:ea typeface="华文新魏" panose="02010800040101010101" pitchFamily="2" charset="-122"/>
            </a:endParaRPr>
          </a:p>
          <a:p>
            <a:pPr lvl="1" algn="just">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4</a:t>
            </a:r>
            <a:r>
              <a:rPr lang="zh-CN" altLang="en-US" sz="2400" dirty="0">
                <a:latin typeface="华文新魏" panose="02010800040101010101" pitchFamily="2" charset="-122"/>
                <a:ea typeface="华文新魏" panose="02010800040101010101" pitchFamily="2" charset="-122"/>
              </a:rPr>
              <a:t>、临界量：指对于某种或某类危险物质规定的数量，若单元中的物质数量等于或超过该数量，则该单元为重大危险源。</a:t>
            </a:r>
            <a:endParaRPr lang="zh-CN" altLang="en-US" sz="2400" dirty="0">
              <a:latin typeface="华文新魏" panose="02010800040101010101" pitchFamily="2" charset="-122"/>
              <a:ea typeface="华文新魏" panose="02010800040101010101" pitchFamily="2" charset="-122"/>
            </a:endParaRPr>
          </a:p>
          <a:p>
            <a:pPr lvl="1" algn="just">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smtClean="0">
                <a:latin typeface="华文新魏" panose="02010800040101010101" pitchFamily="2" charset="-122"/>
                <a:ea typeface="华文新魏" panose="02010800040101010101" pitchFamily="2" charset="-122"/>
              </a:rPr>
              <a:t>GB18218</a:t>
            </a:r>
            <a:r>
              <a:rPr lang="en-US" altLang="zh-CN" sz="2400" dirty="0" smtClean="0">
                <a:latin typeface="Courier New" panose="02070309020205020404"/>
                <a:ea typeface="华文新魏" panose="02010800040101010101" pitchFamily="2" charset="-122"/>
              </a:rPr>
              <a:t>—</a:t>
            </a:r>
            <a:r>
              <a:rPr lang="en-US" altLang="zh-CN" sz="2400" dirty="0" smtClean="0">
                <a:latin typeface="华文新魏" panose="02010800040101010101" pitchFamily="2" charset="-122"/>
                <a:ea typeface="华文新魏" panose="02010800040101010101" pitchFamily="2" charset="-122"/>
              </a:rPr>
              <a:t>20009   </a:t>
            </a:r>
            <a:r>
              <a:rPr lang="zh-CN" altLang="en-US" sz="2400" dirty="0">
                <a:latin typeface="华文新魏" panose="02010800040101010101" pitchFamily="2" charset="-122"/>
                <a:ea typeface="华文新魏" panose="02010800040101010101" pitchFamily="2" charset="-122"/>
              </a:rPr>
              <a:t>重大危险源辨识</a:t>
            </a:r>
            <a:endParaRPr lang="zh-CN" altLang="en-US" sz="24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Rot="1" noChangeArrowheads="1"/>
          </p:cNvSpPr>
          <p:nvPr>
            <p:ph type="body" idx="1"/>
          </p:nvPr>
        </p:nvSpPr>
        <p:spPr>
          <a:xfrm>
            <a:off x="539552" y="1124744"/>
            <a:ext cx="8077200" cy="5029200"/>
          </a:xfrm>
        </p:spPr>
        <p:txBody>
          <a:bodyPr/>
          <a:lstStyle/>
          <a:p>
            <a:pPr algn="ctr">
              <a:buFont typeface="Wingdings" panose="05000000000000000000" pitchFamily="2" charset="2"/>
              <a:buNone/>
            </a:pPr>
            <a:r>
              <a:rPr lang="en-US" altLang="zh-CN" sz="4800" dirty="0">
                <a:latin typeface="华文新魏" panose="02010800040101010101" pitchFamily="2" charset="-122"/>
                <a:ea typeface="华文新魏" panose="02010800040101010101" pitchFamily="2" charset="-122"/>
              </a:rPr>
              <a:t>3</a:t>
            </a:r>
            <a:r>
              <a:rPr lang="zh-CN" altLang="en-US" sz="4800" dirty="0">
                <a:latin typeface="华文新魏" panose="02010800040101010101" pitchFamily="2" charset="-122"/>
                <a:ea typeface="华文新魏" panose="02010800040101010101" pitchFamily="2" charset="-122"/>
              </a:rPr>
              <a:t>、员工宿舍安全</a:t>
            </a:r>
            <a:endParaRPr lang="zh-CN" altLang="en-US" sz="48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A</a:t>
            </a:r>
            <a:r>
              <a:rPr lang="zh-CN" altLang="en-US" sz="2800" dirty="0">
                <a:latin typeface="华文新魏" panose="02010800040101010101" pitchFamily="2" charset="-122"/>
                <a:ea typeface="华文新魏" panose="02010800040101010101" pitchFamily="2" charset="-122"/>
              </a:rPr>
              <a:t>：生产、经营、储存、使用危险物品的车间、商店、仓库不得与员工宿舍在同一座建筑物内，并应当与员工宿舍保持安全距离。</a:t>
            </a:r>
            <a:br>
              <a:rPr lang="zh-CN" altLang="en-US" sz="2800" dirty="0">
                <a:latin typeface="华文新魏" panose="02010800040101010101" pitchFamily="2" charset="-122"/>
                <a:ea typeface="华文新魏" panose="02010800040101010101" pitchFamily="2" charset="-122"/>
              </a:rPr>
            </a:b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B</a:t>
            </a:r>
            <a:r>
              <a:rPr lang="zh-CN" altLang="en-US" sz="2800" dirty="0">
                <a:latin typeface="华文新魏" panose="02010800040101010101" pitchFamily="2" charset="-122"/>
                <a:ea typeface="华文新魏" panose="02010800040101010101" pitchFamily="2" charset="-122"/>
              </a:rPr>
              <a:t>：生产经营场所和员工宿舍应当设有符合紧急疏散要求、标志明显、保持畅通的出口。禁止封闭、堵塞生产经营场所或者员工宿舍的出口。</a:t>
            </a:r>
            <a:endParaRPr lang="zh-CN" altLang="en-US" sz="2800"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Rot="1" noChangeArrowheads="1"/>
          </p:cNvSpPr>
          <p:nvPr>
            <p:ph type="body" idx="1"/>
          </p:nvPr>
        </p:nvSpPr>
        <p:spPr>
          <a:xfrm>
            <a:off x="251520" y="1268760"/>
            <a:ext cx="8424936" cy="4176464"/>
          </a:xfrm>
        </p:spPr>
        <p:txBody>
          <a:bodyPr>
            <a:normAutofit fontScale="85000" lnSpcReduction="20000"/>
          </a:bodyPr>
          <a:lstStyle/>
          <a:p>
            <a:pPr>
              <a:lnSpc>
                <a:spcPct val="90000"/>
              </a:lnSpc>
              <a:buFont typeface="Wingdings" panose="05000000000000000000" pitchFamily="2" charset="2"/>
              <a:buNone/>
            </a:pPr>
            <a:r>
              <a:rPr lang="en-US" altLang="zh-CN" sz="2800" dirty="0">
                <a:latin typeface="华文新魏" panose="02010800040101010101" pitchFamily="2" charset="-122"/>
                <a:ea typeface="华文新魏" panose="02010800040101010101" pitchFamily="2" charset="-122"/>
              </a:rPr>
              <a:t>          </a:t>
            </a:r>
            <a:r>
              <a:rPr lang="en-US" altLang="zh-CN" sz="4000" dirty="0">
                <a:latin typeface="华文新魏" panose="02010800040101010101" pitchFamily="2" charset="-122"/>
                <a:ea typeface="华文新魏" panose="02010800040101010101" pitchFamily="2" charset="-122"/>
              </a:rPr>
              <a:t>4</a:t>
            </a:r>
            <a:r>
              <a:rPr lang="zh-CN" altLang="en-US" sz="4000" dirty="0">
                <a:latin typeface="华文新魏" panose="02010800040101010101" pitchFamily="2" charset="-122"/>
                <a:ea typeface="华文新魏" panose="02010800040101010101" pitchFamily="2" charset="-122"/>
              </a:rPr>
              <a:t>、危险作业管理</a:t>
            </a:r>
            <a:endParaRPr lang="zh-CN" altLang="en-US" sz="40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生产经营单位进行爆破、吊装等危险作业，应 安排专 人 进行现场安全管理，确保操作规程的遵守和安全措施的落实。</a:t>
            </a:r>
            <a:br>
              <a:rPr lang="zh-CN" altLang="en-US" sz="2800" dirty="0">
                <a:latin typeface="华文新魏" panose="02010800040101010101" pitchFamily="2" charset="-122"/>
                <a:ea typeface="华文新魏" panose="02010800040101010101" pitchFamily="2" charset="-122"/>
              </a:rPr>
            </a:br>
            <a:br>
              <a:rPr lang="zh-CN" altLang="en-US" sz="2800" dirty="0">
                <a:latin typeface="华文新魏" panose="02010800040101010101" pitchFamily="2" charset="-122"/>
                <a:ea typeface="华文新魏" panose="02010800040101010101" pitchFamily="2" charset="-122"/>
              </a:rPr>
            </a:br>
            <a:r>
              <a:rPr lang="zh-CN" altLang="en-US" sz="2800" dirty="0">
                <a:latin typeface="Arial" panose="020B0604020202020204"/>
                <a:ea typeface="华文新魏" panose="02010800040101010101" pitchFamily="2" charset="-122"/>
              </a:rPr>
              <a:t>  </a:t>
            </a:r>
            <a:r>
              <a:rPr lang="zh-CN" altLang="en-US" sz="2800" dirty="0">
                <a:latin typeface="华文新魏" panose="02010800040101010101" pitchFamily="2" charset="-122"/>
                <a:ea typeface="华文新魏" panose="02010800040101010101" pitchFamily="2" charset="-122"/>
              </a:rPr>
              <a:t>    </a:t>
            </a:r>
            <a:r>
              <a:rPr lang="en-US" altLang="zh-CN" sz="4000" dirty="0">
                <a:latin typeface="华文新魏" panose="02010800040101010101" pitchFamily="2" charset="-122"/>
                <a:ea typeface="华文新魏" panose="02010800040101010101" pitchFamily="2" charset="-122"/>
              </a:rPr>
              <a:t>5</a:t>
            </a:r>
            <a:r>
              <a:rPr lang="zh-CN" altLang="en-US" sz="4000" dirty="0">
                <a:latin typeface="华文新魏" panose="02010800040101010101" pitchFamily="2" charset="-122"/>
                <a:ea typeface="华文新魏" panose="02010800040101010101" pitchFamily="2" charset="-122"/>
              </a:rPr>
              <a:t>、对从业人员教育和告知</a:t>
            </a:r>
            <a:endParaRPr lang="zh-CN" altLang="en-US" sz="40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A</a:t>
            </a:r>
            <a:r>
              <a:rPr lang="zh-CN" altLang="en-US" sz="2800" dirty="0">
                <a:latin typeface="华文新魏" panose="02010800040101010101" pitchFamily="2" charset="-122"/>
                <a:ea typeface="华文新魏" panose="02010800040101010101" pitchFamily="2" charset="-122"/>
              </a:rPr>
              <a:t>：生产经营单位应教育和督促从业人员严格执行本单位的安全生产规章制度和操作规程；</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B</a:t>
            </a:r>
            <a:r>
              <a:rPr lang="zh-CN" altLang="en-US" sz="2800" dirty="0">
                <a:latin typeface="华文新魏" panose="02010800040101010101" pitchFamily="2" charset="-122"/>
                <a:ea typeface="华文新魏" panose="02010800040101010101" pitchFamily="2" charset="-122"/>
              </a:rPr>
              <a:t>：向从业人员如实告知作业场所和工作岗位存在的危险因素、防范措施以及事故应急措施。</a:t>
            </a:r>
            <a:br>
              <a:rPr lang="zh-CN" altLang="en-US" sz="2800" dirty="0">
                <a:latin typeface="华文新魏" panose="02010800040101010101" pitchFamily="2" charset="-122"/>
                <a:ea typeface="华文新魏" panose="02010800040101010101" pitchFamily="2" charset="-122"/>
              </a:rPr>
            </a:br>
            <a:br>
              <a:rPr lang="zh-CN" altLang="en-US" sz="2800" dirty="0">
                <a:latin typeface="华文新魏" panose="02010800040101010101" pitchFamily="2" charset="-122"/>
                <a:ea typeface="华文新魏" panose="02010800040101010101" pitchFamily="2" charset="-122"/>
              </a:rPr>
            </a:br>
            <a:br>
              <a:rPr lang="zh-CN" altLang="en-US" sz="2800" dirty="0">
                <a:latin typeface="华文新魏" panose="02010800040101010101" pitchFamily="2" charset="-122"/>
                <a:ea typeface="华文新魏" panose="02010800040101010101" pitchFamily="2" charset="-122"/>
              </a:rPr>
            </a:br>
            <a:endParaRPr lang="zh-CN" altLang="en-US" sz="2800"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Rot="1" noChangeArrowheads="1"/>
          </p:cNvSpPr>
          <p:nvPr>
            <p:ph type="body" idx="1"/>
          </p:nvPr>
        </p:nvSpPr>
        <p:spPr>
          <a:xfrm>
            <a:off x="323528" y="990600"/>
            <a:ext cx="8382000" cy="5534744"/>
          </a:xfrm>
        </p:spPr>
        <p:txBody>
          <a:bodyPr/>
          <a:lstStyle/>
          <a:p>
            <a:pPr>
              <a:lnSpc>
                <a:spcPct val="90000"/>
              </a:lnSpc>
              <a:buFont typeface="Wingdings" panose="05000000000000000000" pitchFamily="2" charset="2"/>
              <a:buNone/>
            </a:pPr>
            <a:r>
              <a:rPr lang="en-US" altLang="zh-CN" sz="2800" dirty="0">
                <a:latin typeface="华文新魏" panose="02010800040101010101" pitchFamily="2" charset="-122"/>
                <a:ea typeface="华文新魏" panose="02010800040101010101" pitchFamily="2" charset="-122"/>
              </a:rPr>
              <a:t>        </a:t>
            </a:r>
            <a:r>
              <a:rPr lang="zh-CN" altLang="en-US" sz="4000" dirty="0">
                <a:latin typeface="华文新魏" panose="02010800040101010101" pitchFamily="2" charset="-122"/>
                <a:ea typeface="华文新魏" panose="02010800040101010101" pitchFamily="2" charset="-122"/>
              </a:rPr>
              <a:t>十、劳动保护用品</a:t>
            </a:r>
            <a:endParaRPr lang="zh-CN" altLang="en-US" sz="40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1</a:t>
            </a:r>
            <a:r>
              <a:rPr lang="zh-CN" altLang="en-US" sz="2400" dirty="0">
                <a:latin typeface="华文新魏" panose="02010800040101010101" pitchFamily="2" charset="-122"/>
                <a:ea typeface="华文新魏" panose="02010800040101010101" pitchFamily="2" charset="-122"/>
              </a:rPr>
              <a:t>、 生产经营单位必须为从业人员提供符合国家标准或者行业标准的劳动防护用品，并监督、教育从业人员按照使用规则佩戴、使用。</a:t>
            </a:r>
            <a:br>
              <a:rPr lang="zh-CN" altLang="en-US" sz="2400" dirty="0">
                <a:latin typeface="华文新魏" panose="02010800040101010101" pitchFamily="2" charset="-122"/>
                <a:ea typeface="华文新魏" panose="02010800040101010101" pitchFamily="2" charset="-122"/>
              </a:rPr>
            </a:b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、生产经营单位应当安排用于配备劳动防护用品、进行安全生产培训的经费。</a:t>
            </a:r>
            <a:br>
              <a:rPr lang="zh-CN" altLang="en-US" sz="2400" dirty="0">
                <a:latin typeface="华文新魏" panose="02010800040101010101" pitchFamily="2" charset="-122"/>
                <a:ea typeface="华文新魏" panose="02010800040101010101" pitchFamily="2" charset="-122"/>
              </a:rPr>
            </a:br>
            <a:br>
              <a:rPr lang="zh-CN" altLang="en-US" sz="2800" dirty="0">
                <a:latin typeface="华文新魏" panose="02010800040101010101" pitchFamily="2" charset="-122"/>
                <a:ea typeface="华文新魏" panose="02010800040101010101" pitchFamily="2" charset="-122"/>
              </a:rPr>
            </a:br>
            <a:r>
              <a:rPr lang="zh-CN" altLang="en-US" sz="2800" dirty="0">
                <a:latin typeface="华文新魏" panose="02010800040101010101" pitchFamily="2" charset="-122"/>
                <a:ea typeface="华文新魏" panose="02010800040101010101" pitchFamily="2" charset="-122"/>
              </a:rPr>
              <a:t>       </a:t>
            </a:r>
            <a:r>
              <a:rPr lang="zh-CN" altLang="en-US" sz="4000" dirty="0">
                <a:latin typeface="华文新魏" panose="02010800040101010101" pitchFamily="2" charset="-122"/>
                <a:ea typeface="华文新魏" panose="02010800040101010101" pitchFamily="2" charset="-122"/>
              </a:rPr>
              <a:t>十一、安全检查</a:t>
            </a:r>
            <a:endParaRPr lang="zh-CN" altLang="en-US" sz="40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1</a:t>
            </a:r>
            <a:r>
              <a:rPr lang="zh-CN" altLang="en-US" sz="2400" dirty="0">
                <a:latin typeface="华文新魏" panose="02010800040101010101" pitchFamily="2" charset="-122"/>
                <a:ea typeface="华文新魏" panose="02010800040101010101" pitchFamily="2" charset="-122"/>
              </a:rPr>
              <a:t>、生产经营单位的安全生产管理人员应当根据本单位的生产经营特点，对安全生产状况进行经常性检查；</a:t>
            </a:r>
            <a:endParaRPr lang="zh-CN" altLang="en-US" sz="2400" dirty="0">
              <a:latin typeface="华文新魏" panose="02010800040101010101" pitchFamily="2" charset="-122"/>
              <a:ea typeface="华文新魏" panose="02010800040101010101" pitchFamily="2" charset="-122"/>
            </a:endParaRPr>
          </a:p>
          <a:p>
            <a:pPr>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、对检查中发现的安全问题，应当立即处理；</a:t>
            </a:r>
            <a:endParaRPr lang="zh-CN" altLang="en-US" sz="2400" dirty="0">
              <a:latin typeface="华文新魏" panose="02010800040101010101" pitchFamily="2" charset="-122"/>
              <a:ea typeface="华文新魏" panose="02010800040101010101" pitchFamily="2" charset="-122"/>
            </a:endParaRPr>
          </a:p>
          <a:p>
            <a:pPr>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3</a:t>
            </a:r>
            <a:r>
              <a:rPr lang="zh-CN" altLang="en-US" sz="2400" dirty="0">
                <a:latin typeface="华文新魏" panose="02010800040101010101" pitchFamily="2" charset="-122"/>
                <a:ea typeface="华文新魏" panose="02010800040101010101" pitchFamily="2" charset="-122"/>
              </a:rPr>
              <a:t>、不能处理的，应当及时报告本单位有关负责人。</a:t>
            </a:r>
            <a:endParaRPr lang="zh-CN" altLang="en-US" sz="2400" dirty="0">
              <a:latin typeface="华文新魏" panose="02010800040101010101" pitchFamily="2" charset="-122"/>
              <a:ea typeface="华文新魏" panose="02010800040101010101" pitchFamily="2" charset="-122"/>
            </a:endParaRPr>
          </a:p>
          <a:p>
            <a:pPr>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4</a:t>
            </a:r>
            <a:r>
              <a:rPr lang="zh-CN" altLang="en-US" sz="2400" dirty="0">
                <a:latin typeface="华文新魏" panose="02010800040101010101" pitchFamily="2" charset="-122"/>
                <a:ea typeface="华文新魏" panose="02010800040101010101" pitchFamily="2" charset="-122"/>
              </a:rPr>
              <a:t>、检查及处理情况应当记录在案。</a:t>
            </a:r>
            <a:endParaRPr lang="zh-CN" altLang="en-US" sz="2800"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xfrm>
            <a:off x="539552" y="1484784"/>
            <a:ext cx="7772400" cy="765175"/>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十二、交叉作业的安全管理</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32771" name="Rectangle 3"/>
          <p:cNvSpPr>
            <a:spLocks noGrp="1" noRot="1" noChangeArrowheads="1"/>
          </p:cNvSpPr>
          <p:nvPr>
            <p:ph type="body" idx="1"/>
          </p:nvPr>
        </p:nvSpPr>
        <p:spPr>
          <a:xfrm>
            <a:off x="395536" y="2564904"/>
            <a:ext cx="8496944" cy="3744416"/>
          </a:xfrm>
        </p:spPr>
        <p:txBody>
          <a:bodyPr>
            <a:normAutofit/>
          </a:bodyPr>
          <a:lstStyle/>
          <a:p>
            <a:r>
              <a:rPr lang="en-US" altLang="zh-CN" sz="2800" dirty="0">
                <a:latin typeface="华文新魏" panose="02010800040101010101" pitchFamily="2" charset="-122"/>
                <a:ea typeface="华文新魏" panose="02010800040101010101" pitchFamily="2" charset="-122"/>
              </a:rPr>
              <a:t>    </a:t>
            </a:r>
            <a:r>
              <a:rPr lang="zh-CN" altLang="en-US" sz="2800" dirty="0">
                <a:latin typeface="华文新魏" panose="02010800040101010101" pitchFamily="2" charset="-122"/>
                <a:ea typeface="华文新魏" panose="02010800040101010101" pitchFamily="2" charset="-122"/>
              </a:rPr>
              <a:t>两个以上生产经营单位在同一作业区域内进行生产经营活动，可能危及对方生产安全的</a:t>
            </a:r>
            <a:r>
              <a:rPr lang="en-US" altLang="zh-CN" sz="2800" dirty="0">
                <a:latin typeface="华文新魏" panose="02010800040101010101" pitchFamily="2" charset="-122"/>
                <a:ea typeface="华文新魏" panose="02010800040101010101" pitchFamily="2" charset="-122"/>
              </a:rPr>
              <a:t>:</a:t>
            </a:r>
            <a:endParaRPr lang="en-US" altLang="zh-CN" sz="2800" dirty="0">
              <a:latin typeface="华文新魏" panose="02010800040101010101" pitchFamily="2" charset="-122"/>
              <a:ea typeface="华文新魏" panose="02010800040101010101" pitchFamily="2" charset="-122"/>
            </a:endParaRPr>
          </a:p>
          <a:p>
            <a:r>
              <a:rPr lang="en-US" altLang="zh-CN" sz="2800" dirty="0">
                <a:latin typeface="华文新魏" panose="02010800040101010101" pitchFamily="2" charset="-122"/>
                <a:ea typeface="华文新魏" panose="02010800040101010101" pitchFamily="2" charset="-122"/>
              </a:rPr>
              <a:t>    1</a:t>
            </a:r>
            <a:r>
              <a:rPr lang="zh-CN" altLang="en-US" sz="2800" dirty="0">
                <a:latin typeface="华文新魏" panose="02010800040101010101" pitchFamily="2" charset="-122"/>
                <a:ea typeface="华文新魏" panose="02010800040101010101" pitchFamily="2" charset="-122"/>
              </a:rPr>
              <a:t>、应签订安全生产管理协议，明确各自的安全生产管理职责和应当采取的安全措施；</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、指定专职安全生产管理人员进行安全检查与协调。</a:t>
            </a:r>
            <a:br>
              <a:rPr lang="zh-CN" altLang="en-US" sz="2800" dirty="0">
                <a:latin typeface="华文新魏" panose="02010800040101010101" pitchFamily="2" charset="-122"/>
                <a:ea typeface="华文新魏" panose="02010800040101010101" pitchFamily="2" charset="-122"/>
              </a:rPr>
            </a:br>
            <a:br>
              <a:rPr lang="zh-CN" altLang="en-US" sz="2800" dirty="0">
                <a:latin typeface="华文新魏" panose="02010800040101010101" pitchFamily="2" charset="-122"/>
                <a:ea typeface="华文新魏" panose="02010800040101010101" pitchFamily="2" charset="-122"/>
              </a:rPr>
            </a:b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a:xfrm>
            <a:off x="539552" y="1268760"/>
            <a:ext cx="7918450" cy="957262"/>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十三、</a:t>
            </a:r>
            <a:r>
              <a:rPr lang="zh-CN" altLang="en-US" sz="3600" dirty="0">
                <a:solidFill>
                  <a:schemeClr val="tx1"/>
                </a:solidFill>
                <a:latin typeface="华文新魏" panose="02010800040101010101" pitchFamily="2" charset="-122"/>
                <a:ea typeface="华文新魏" panose="02010800040101010101" pitchFamily="2" charset="-122"/>
              </a:rPr>
              <a:t>对承包、承租的安全管理</a:t>
            </a:r>
            <a:endParaRPr lang="zh-CN" altLang="en-US" sz="3600" dirty="0">
              <a:solidFill>
                <a:schemeClr val="tx1"/>
              </a:solidFill>
              <a:latin typeface="华文新魏" panose="02010800040101010101" pitchFamily="2" charset="-122"/>
              <a:ea typeface="华文新魏" panose="02010800040101010101" pitchFamily="2" charset="-122"/>
            </a:endParaRPr>
          </a:p>
        </p:txBody>
      </p:sp>
      <p:sp>
        <p:nvSpPr>
          <p:cNvPr id="33795" name="Rectangle 3"/>
          <p:cNvSpPr>
            <a:spLocks noGrp="1" noRot="1" noChangeArrowheads="1"/>
          </p:cNvSpPr>
          <p:nvPr>
            <p:ph type="body" idx="1"/>
          </p:nvPr>
        </p:nvSpPr>
        <p:spPr>
          <a:xfrm>
            <a:off x="395536" y="2348880"/>
            <a:ext cx="8352928" cy="4176464"/>
          </a:xfrm>
        </p:spPr>
        <p:txBody>
          <a:bodyPr>
            <a:normAutofit/>
          </a:bodyPr>
          <a:lstStyle/>
          <a:p>
            <a:pPr>
              <a:buFont typeface="Wingdings" panose="05000000000000000000" pitchFamily="2" charset="2"/>
              <a:buNone/>
            </a:pPr>
            <a:r>
              <a:rPr lang="en-US" altLang="zh-CN" sz="2800" dirty="0">
                <a:latin typeface="华文新魏" panose="02010800040101010101" pitchFamily="2" charset="-122"/>
                <a:ea typeface="华文新魏" panose="02010800040101010101" pitchFamily="2" charset="-122"/>
              </a:rPr>
              <a:t>   1</a:t>
            </a:r>
            <a:r>
              <a:rPr lang="zh-CN" altLang="en-US" sz="2800" dirty="0">
                <a:latin typeface="华文新魏" panose="02010800040101010101" pitchFamily="2" charset="-122"/>
                <a:ea typeface="华文新魏" panose="02010800040101010101" pitchFamily="2" charset="-122"/>
              </a:rPr>
              <a:t>、生产经营单位不得将生产经营项目、场所、设备发包或者出租给不具备安全生产条件或者相应资质的单位或者个人。</a:t>
            </a:r>
            <a:endParaRPr lang="zh-CN" altLang="en-US" sz="28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、生产经营项目、场所有多个承包单位、承租单位的，生产经营单位应当与承包单位、承租单位签订专门的安全生产管理协议，或者在承包合同、租赁合同中约定各自的安全生产管理职责；</a:t>
            </a:r>
            <a:endParaRPr lang="zh-CN" altLang="en-US" sz="28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3</a:t>
            </a:r>
            <a:r>
              <a:rPr lang="zh-CN" altLang="en-US" sz="2800" dirty="0">
                <a:latin typeface="华文新魏" panose="02010800040101010101" pitchFamily="2" charset="-122"/>
                <a:ea typeface="华文新魏" panose="02010800040101010101" pitchFamily="2" charset="-122"/>
              </a:rPr>
              <a:t>、生产经营单位对承包单位、承租单位的安全生产工作统一协调、管理。</a:t>
            </a:r>
            <a:r>
              <a:rPr lang="zh-CN" altLang="en-US" sz="2800" dirty="0">
                <a:latin typeface="Arial" panose="020B0604020202020204"/>
                <a:ea typeface="华文新魏" panose="02010800040101010101" pitchFamily="2" charset="-122"/>
              </a:rPr>
              <a:t> </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a:xfrm>
            <a:off x="-324544" y="908720"/>
            <a:ext cx="9468544" cy="1296144"/>
          </a:xfrm>
        </p:spPr>
        <p:txBody>
          <a:bodyPr>
            <a:normAutofit fontScale="90000"/>
          </a:bodyPr>
          <a:lstStyle/>
          <a:p>
            <a:r>
              <a:rPr lang="zh-CN" altLang="en-US" dirty="0" smtClean="0">
                <a:solidFill>
                  <a:schemeClr val="tx1"/>
                </a:solidFill>
                <a:latin typeface="华文新魏" panose="02010800040101010101" pitchFamily="2" charset="-122"/>
                <a:ea typeface="华文新魏" panose="02010800040101010101" pitchFamily="2" charset="-122"/>
              </a:rPr>
              <a:t>十四、单位主要负责人对事故</a:t>
            </a:r>
            <a:r>
              <a:rPr lang="zh-CN" altLang="en-US" dirty="0">
                <a:solidFill>
                  <a:schemeClr val="tx1"/>
                </a:solidFill>
                <a:latin typeface="华文新魏" panose="02010800040101010101" pitchFamily="2" charset="-122"/>
                <a:ea typeface="华文新魏" panose="02010800040101010101" pitchFamily="2" charset="-122"/>
              </a:rPr>
              <a:t>抢救的责任</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34819" name="Rectangle 3"/>
          <p:cNvSpPr>
            <a:spLocks noGrp="1" noRot="1" noChangeArrowheads="1"/>
          </p:cNvSpPr>
          <p:nvPr>
            <p:ph type="body" idx="1"/>
          </p:nvPr>
        </p:nvSpPr>
        <p:spPr>
          <a:xfrm>
            <a:off x="539552" y="2348879"/>
            <a:ext cx="8083748" cy="3718545"/>
          </a:xfrm>
        </p:spPr>
        <p:txBody>
          <a:bodyPr/>
          <a:lstStyle/>
          <a:p>
            <a:pPr>
              <a:buFont typeface="Wingdings" panose="05000000000000000000" pitchFamily="2" charset="2"/>
              <a:buNone/>
            </a:pPr>
            <a:r>
              <a:rPr lang="en-US" altLang="zh-CN" dirty="0">
                <a:latin typeface="华文新魏" panose="02010800040101010101" pitchFamily="2" charset="-122"/>
                <a:ea typeface="华文新魏" panose="02010800040101010101" pitchFamily="2" charset="-122"/>
              </a:rPr>
              <a:t>        </a:t>
            </a:r>
            <a:endParaRPr lang="en-US" altLang="zh-CN" dirty="0">
              <a:latin typeface="华文新魏" panose="02010800040101010101" pitchFamily="2" charset="-122"/>
              <a:ea typeface="华文新魏" panose="02010800040101010101" pitchFamily="2" charset="-122"/>
            </a:endParaRPr>
          </a:p>
          <a:p>
            <a:r>
              <a:rPr lang="en-US" altLang="zh-CN" dirty="0">
                <a:latin typeface="华文新魏" panose="02010800040101010101" pitchFamily="2" charset="-122"/>
                <a:ea typeface="华文新魏" panose="02010800040101010101" pitchFamily="2" charset="-122"/>
              </a:rPr>
              <a:t>    1</a:t>
            </a:r>
            <a:r>
              <a:rPr lang="zh-CN" altLang="en-US" dirty="0">
                <a:latin typeface="华文新魏" panose="02010800040101010101" pitchFamily="2" charset="-122"/>
                <a:ea typeface="华文新魏" panose="02010800040101010101" pitchFamily="2" charset="-122"/>
              </a:rPr>
              <a:t>、发生重大生产安全事故时，单位的主要负责人应当立即组织抢救；</a:t>
            </a:r>
            <a:endParaRPr lang="zh-CN" altLang="en-US" dirty="0">
              <a:latin typeface="华文新魏" panose="02010800040101010101" pitchFamily="2" charset="-122"/>
              <a:ea typeface="华文新魏" panose="02010800040101010101" pitchFamily="2" charset="-122"/>
            </a:endParaRPr>
          </a:p>
          <a:p>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2</a:t>
            </a:r>
            <a:r>
              <a:rPr lang="zh-CN" altLang="en-US" dirty="0">
                <a:latin typeface="华文新魏" panose="02010800040101010101" pitchFamily="2" charset="-122"/>
                <a:ea typeface="华文新魏" panose="02010800040101010101" pitchFamily="2" charset="-122"/>
              </a:rPr>
              <a:t>、不得在事故调查处理期间擅离职守。</a:t>
            </a:r>
            <a:br>
              <a:rPr lang="zh-CN" altLang="en-US" dirty="0">
                <a:latin typeface="华文新魏" panose="02010800040101010101" pitchFamily="2" charset="-122"/>
                <a:ea typeface="华文新魏" panose="02010800040101010101" pitchFamily="2" charset="-122"/>
              </a:rPr>
            </a:br>
            <a:br>
              <a:rPr lang="zh-CN" altLang="en-US" dirty="0">
                <a:latin typeface="华文新魏" panose="02010800040101010101" pitchFamily="2" charset="-122"/>
                <a:ea typeface="华文新魏" panose="02010800040101010101" pitchFamily="2" charset="-122"/>
              </a:rPr>
            </a:b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a:xfrm>
            <a:off x="539552" y="1340768"/>
            <a:ext cx="7772400" cy="765175"/>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十五、工伤保险</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35843" name="Rectangle 3"/>
          <p:cNvSpPr>
            <a:spLocks noGrp="1" noRot="1" noChangeArrowheads="1"/>
          </p:cNvSpPr>
          <p:nvPr>
            <p:ph type="body" idx="1"/>
          </p:nvPr>
        </p:nvSpPr>
        <p:spPr>
          <a:xfrm>
            <a:off x="683568" y="2204864"/>
            <a:ext cx="8083748" cy="3810000"/>
          </a:xfrm>
        </p:spPr>
        <p:txBody>
          <a:bodyPr/>
          <a:lstStyle/>
          <a:p>
            <a:pPr>
              <a:buFont typeface="Wingdings" panose="05000000000000000000" pitchFamily="2" charset="2"/>
              <a:buNone/>
            </a:pPr>
            <a:r>
              <a:rPr lang="en-US" altLang="zh-CN" dirty="0">
                <a:latin typeface="华文新魏" panose="02010800040101010101" pitchFamily="2" charset="-122"/>
                <a:ea typeface="华文新魏" panose="02010800040101010101" pitchFamily="2" charset="-122"/>
              </a:rPr>
              <a:t>    </a:t>
            </a:r>
            <a:endParaRPr lang="en-US" altLang="zh-CN" dirty="0">
              <a:latin typeface="华文新魏" panose="02010800040101010101" pitchFamily="2" charset="-122"/>
              <a:ea typeface="华文新魏" panose="02010800040101010101" pitchFamily="2" charset="-122"/>
            </a:endParaRPr>
          </a:p>
          <a:p>
            <a:r>
              <a:rPr lang="en-US" altLang="zh-CN"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生产经营单位必须依法参加工伤社会保险，为从业人员缴纳保险费。</a:t>
            </a:r>
            <a:br>
              <a:rPr lang="zh-CN" altLang="en-US" dirty="0">
                <a:latin typeface="华文新魏" panose="02010800040101010101" pitchFamily="2" charset="-122"/>
                <a:ea typeface="华文新魏" panose="02010800040101010101" pitchFamily="2" charset="-122"/>
              </a:rPr>
            </a:br>
            <a:endParaRPr lang="zh-CN" altLang="en-US" dirty="0">
              <a:latin typeface="华文新魏" panose="02010800040101010101" pitchFamily="2" charset="-122"/>
              <a:ea typeface="华文新魏" panose="02010800040101010101" pitchFamily="2" charset="-122"/>
            </a:endParaRPr>
          </a:p>
          <a:p>
            <a:pPr>
              <a:buFont typeface="Wingdings" panose="05000000000000000000" pitchFamily="2" charset="2"/>
              <a:buNone/>
            </a:pPr>
            <a:endParaRPr lang="en-US" altLang="zh-CN"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rrowheads="1"/>
          </p:cNvSpPr>
          <p:nvPr>
            <p:ph type="title"/>
          </p:nvPr>
        </p:nvSpPr>
        <p:spPr>
          <a:xfrm>
            <a:off x="467544" y="836712"/>
            <a:ext cx="8229600" cy="1143000"/>
          </a:xfrm>
        </p:spPr>
        <p:txBody>
          <a:bodyPr/>
          <a:lstStyle/>
          <a:p>
            <a:r>
              <a:rPr lang="zh-CN" altLang="en-US" dirty="0">
                <a:ea typeface="华文新魏" panose="02010800040101010101" pitchFamily="2" charset="-122"/>
              </a:rPr>
              <a:t>工亡的赔偿</a:t>
            </a:r>
            <a:endParaRPr lang="zh-CN" altLang="en-US" dirty="0">
              <a:ea typeface="华文新魏" panose="02010800040101010101" pitchFamily="2" charset="-122"/>
            </a:endParaRPr>
          </a:p>
        </p:txBody>
      </p:sp>
      <p:sp>
        <p:nvSpPr>
          <p:cNvPr id="203779" name="Rectangle 3"/>
          <p:cNvSpPr>
            <a:spLocks noGrp="1" noRot="1" noChangeArrowheads="1"/>
          </p:cNvSpPr>
          <p:nvPr>
            <p:ph type="body" idx="1"/>
          </p:nvPr>
        </p:nvSpPr>
        <p:spPr>
          <a:xfrm>
            <a:off x="395536" y="1772816"/>
            <a:ext cx="8229600" cy="4525963"/>
          </a:xfrm>
        </p:spPr>
        <p:txBody>
          <a:bodyPr/>
          <a:lstStyle/>
          <a:p>
            <a:pPr>
              <a:lnSpc>
                <a:spcPct val="80000"/>
              </a:lnSpc>
            </a:pPr>
            <a:r>
              <a:rPr lang="zh-CN" altLang="en-US" sz="2000" dirty="0">
                <a:latin typeface="华文新魏" panose="02010800040101010101" pitchFamily="2" charset="-122"/>
                <a:ea typeface="华文新魏" panose="02010800040101010101" pitchFamily="2" charset="-122"/>
              </a:rPr>
              <a:t>第三十七条 职工因工死亡，其直系亲属按照下列规定从工伤保险基金领取丧葬补助金、供养亲属抚恤金和一次性工亡补助金： </a:t>
            </a:r>
            <a:endParaRPr lang="zh-CN" altLang="en-US" sz="2000" dirty="0">
              <a:latin typeface="华文新魏" panose="02010800040101010101" pitchFamily="2" charset="-122"/>
              <a:ea typeface="华文新魏" panose="02010800040101010101" pitchFamily="2" charset="-122"/>
            </a:endParaRPr>
          </a:p>
          <a:p>
            <a:pPr>
              <a:lnSpc>
                <a:spcPct val="80000"/>
              </a:lnSpc>
            </a:pPr>
            <a:r>
              <a:rPr lang="zh-CN" altLang="en-US" sz="2000" dirty="0">
                <a:latin typeface="华文新魏" panose="02010800040101010101" pitchFamily="2" charset="-122"/>
                <a:ea typeface="华文新魏" panose="02010800040101010101" pitchFamily="2" charset="-122"/>
              </a:rPr>
              <a:t>　　（一）丧葬补助金为６个月的统筹地区上年度职工月平均工资； </a:t>
            </a:r>
            <a:endParaRPr lang="zh-CN" altLang="en-US" sz="2000" dirty="0">
              <a:latin typeface="华文新魏" panose="02010800040101010101" pitchFamily="2" charset="-122"/>
              <a:ea typeface="华文新魏" panose="02010800040101010101" pitchFamily="2" charset="-122"/>
            </a:endParaRPr>
          </a:p>
          <a:p>
            <a:pPr>
              <a:lnSpc>
                <a:spcPct val="80000"/>
              </a:lnSpc>
            </a:pPr>
            <a:r>
              <a:rPr lang="zh-CN" altLang="en-US" sz="2000" dirty="0">
                <a:latin typeface="华文新魏" panose="02010800040101010101" pitchFamily="2" charset="-122"/>
                <a:ea typeface="华文新魏" panose="02010800040101010101" pitchFamily="2" charset="-122"/>
              </a:rPr>
              <a:t>　　（二）供养亲属抚恤金按照职工本人工资的一定比例发给由因工死亡职工生前提供主要生活来源、无劳动能力的亲属。标准为：配偶每月４０％，其他亲属每人每月３０％，孤寡老人或者孤儿每人每月在上述标准的基础上增加１０％。核定的各供养亲属的抚恤金之和不应高于因工死亡职工生前的工资。供养亲属的具体范围由国务院劳动保障行政部门规定； </a:t>
            </a:r>
            <a:endParaRPr lang="zh-CN" altLang="en-US" sz="2000" dirty="0">
              <a:latin typeface="华文新魏" panose="02010800040101010101" pitchFamily="2" charset="-122"/>
              <a:ea typeface="华文新魏" panose="02010800040101010101" pitchFamily="2" charset="-122"/>
            </a:endParaRPr>
          </a:p>
          <a:p>
            <a:pPr>
              <a:lnSpc>
                <a:spcPct val="80000"/>
              </a:lnSpc>
            </a:pPr>
            <a:r>
              <a:rPr lang="zh-CN" altLang="en-US" sz="2000" dirty="0">
                <a:latin typeface="华文新魏" panose="02010800040101010101" pitchFamily="2" charset="-122"/>
                <a:ea typeface="华文新魏" panose="02010800040101010101" pitchFamily="2" charset="-122"/>
              </a:rPr>
              <a:t>　　（三）一次性工亡补助金标准为４８个月至６０个月的统筹地区上年度职工月平均工资。具体标准由统筹地区的人民政府根据当地经济、社会发展状况规定，报省、自治区、直辖市人民政府备案。 </a:t>
            </a:r>
            <a:endParaRPr lang="zh-CN" altLang="en-US" sz="2000" dirty="0">
              <a:latin typeface="华文新魏" panose="02010800040101010101" pitchFamily="2" charset="-122"/>
              <a:ea typeface="华文新魏" panose="02010800040101010101" pitchFamily="2" charset="-122"/>
            </a:endParaRPr>
          </a:p>
          <a:p>
            <a:pPr>
              <a:lnSpc>
                <a:spcPct val="80000"/>
              </a:lnSpc>
            </a:pPr>
            <a:endParaRPr lang="zh-CN" altLang="en-US" sz="2000" dirty="0">
              <a:latin typeface="华文新魏" panose="02010800040101010101" pitchFamily="2" charset="-122"/>
              <a:ea typeface="华文新魏" panose="02010800040101010101" pitchFamily="2" charset="-122"/>
            </a:endParaRPr>
          </a:p>
          <a:p>
            <a:pPr>
              <a:lnSpc>
                <a:spcPct val="80000"/>
              </a:lnSpc>
            </a:pPr>
            <a:r>
              <a:rPr lang="zh-CN" altLang="en-US" sz="2000" dirty="0">
                <a:latin typeface="华文新魏" panose="02010800040101010101" pitchFamily="2" charset="-122"/>
                <a:ea typeface="华文新魏" panose="02010800040101010101" pitchFamily="2" charset="-122"/>
              </a:rPr>
              <a:t>死亡赔偿金：为</a:t>
            </a:r>
            <a:r>
              <a:rPr lang="en-US" altLang="zh-CN" sz="2000" dirty="0">
                <a:latin typeface="华文新魏" panose="02010800040101010101" pitchFamily="2" charset="-122"/>
                <a:ea typeface="华文新魏" panose="02010800040101010101" pitchFamily="2" charset="-122"/>
              </a:rPr>
              <a:t>20</a:t>
            </a:r>
            <a:r>
              <a:rPr lang="zh-CN" altLang="en-US" sz="2000" dirty="0">
                <a:latin typeface="华文新魏" panose="02010800040101010101" pitchFamily="2" charset="-122"/>
                <a:ea typeface="华文新魏" panose="02010800040101010101" pitchFamily="2" charset="-122"/>
              </a:rPr>
              <a:t>倍的上一年度城镇居民人年均纯收入。</a:t>
            </a:r>
            <a:br>
              <a:rPr lang="zh-CN" altLang="en-US" sz="2000" dirty="0">
                <a:latin typeface="华文新魏" panose="02010800040101010101" pitchFamily="2" charset="-122"/>
                <a:ea typeface="华文新魏" panose="02010800040101010101" pitchFamily="2" charset="-122"/>
              </a:rPr>
            </a:br>
            <a:endParaRPr lang="zh-CN" altLang="en-US" sz="2000" dirty="0">
              <a:latin typeface="华文新魏" panose="02010800040101010101" pitchFamily="2" charset="-122"/>
              <a:ea typeface="华文新魏" panose="02010800040101010101" pitchFamily="2" charset="-122"/>
            </a:endParaRPr>
          </a:p>
          <a:p>
            <a:pPr>
              <a:lnSpc>
                <a:spcPct val="80000"/>
              </a:lnSpc>
            </a:pPr>
            <a:endParaRPr lang="en-US" altLang="zh-CN" sz="2000" dirty="0"/>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Rot="1" noChangeArrowheads="1"/>
          </p:cNvSpPr>
          <p:nvPr>
            <p:ph type="body" idx="1"/>
          </p:nvPr>
        </p:nvSpPr>
        <p:spPr>
          <a:xfrm>
            <a:off x="1060450" y="2257425"/>
            <a:ext cx="7562850" cy="2398713"/>
          </a:xfrm>
        </p:spPr>
        <p:txBody>
          <a:bodyPr/>
          <a:lstStyle/>
          <a:p>
            <a:pPr marL="609600" indent="-609600" algn="ctr">
              <a:buFont typeface="Wingdings" panose="05000000000000000000" pitchFamily="2" charset="2"/>
              <a:buNone/>
            </a:pPr>
            <a:r>
              <a:rPr lang="zh-CN" altLang="en-US" sz="5400" dirty="0">
                <a:latin typeface="华文新魏" panose="02010800040101010101" pitchFamily="2" charset="-122"/>
                <a:ea typeface="华文新魏" panose="02010800040101010101" pitchFamily="2" charset="-122"/>
              </a:rPr>
              <a:t>第三章</a:t>
            </a:r>
            <a:endParaRPr lang="zh-CN" altLang="en-US" sz="5400" dirty="0">
              <a:latin typeface="华文新魏" panose="02010800040101010101" pitchFamily="2" charset="-122"/>
              <a:ea typeface="华文新魏" panose="02010800040101010101" pitchFamily="2" charset="-122"/>
            </a:endParaRPr>
          </a:p>
          <a:p>
            <a:pPr marL="609600" indent="-609600" algn="ctr">
              <a:buFont typeface="Wingdings" panose="05000000000000000000" pitchFamily="2" charset="2"/>
              <a:buNone/>
            </a:pPr>
            <a:r>
              <a:rPr lang="zh-CN" altLang="en-US" sz="5400" dirty="0">
                <a:latin typeface="华文新魏" panose="02010800040101010101" pitchFamily="2" charset="-122"/>
                <a:ea typeface="华文新魏" panose="02010800040101010101" pitchFamily="2" charset="-122"/>
              </a:rPr>
              <a:t>从业人员的权利和义务</a:t>
            </a:r>
            <a:endParaRPr lang="zh-CN" altLang="en-US" sz="5400" dirty="0">
              <a:latin typeface="华文新魏" panose="02010800040101010101" pitchFamily="2" charset="-122"/>
              <a:ea typeface="华文新魏" panose="02010800040101010101" pitchFamily="2" charset="-122"/>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a:xfrm>
            <a:off x="683568" y="908720"/>
            <a:ext cx="7772400" cy="765175"/>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一、对劳动合同的规定</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37891" name="Rectangle 3"/>
          <p:cNvSpPr>
            <a:spLocks noGrp="1" noRot="1" noChangeArrowheads="1"/>
          </p:cNvSpPr>
          <p:nvPr>
            <p:ph type="body" idx="1"/>
          </p:nvPr>
        </p:nvSpPr>
        <p:spPr>
          <a:xfrm>
            <a:off x="0" y="1988840"/>
            <a:ext cx="9144000" cy="4536504"/>
          </a:xfrm>
        </p:spPr>
        <p:txBody>
          <a:bodyPr>
            <a:normAutofit/>
          </a:bodyPr>
          <a:lstStyle/>
          <a:p>
            <a:pPr>
              <a:buFont typeface="Wingdings" panose="05000000000000000000" pitchFamily="2" charset="2"/>
              <a:buNone/>
            </a:pPr>
            <a:r>
              <a:rPr lang="en-US" altLang="zh-CN" sz="2800" dirty="0">
                <a:latin typeface="Arial" panose="020B0604020202020204"/>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 </a:t>
            </a:r>
            <a:r>
              <a:rPr lang="en-US" altLang="zh-CN" sz="2800" dirty="0" smtClean="0">
                <a:latin typeface="华文新魏" panose="02010800040101010101" pitchFamily="2" charset="-122"/>
                <a:ea typeface="华文新魏" panose="02010800040101010101" pitchFamily="2" charset="-122"/>
              </a:rPr>
              <a:t>1</a:t>
            </a:r>
            <a:r>
              <a:rPr lang="zh-CN" altLang="en-US" sz="2800" dirty="0">
                <a:latin typeface="华文新魏" panose="02010800040101010101" pitchFamily="2" charset="-122"/>
                <a:ea typeface="华文新魏" panose="02010800040101010101" pitchFamily="2" charset="-122"/>
              </a:rPr>
              <a:t>、 生产经营单位与从业人员订立的劳动合同，应当载明：</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smtClean="0">
                <a:latin typeface="华文新魏" panose="02010800040101010101" pitchFamily="2" charset="-122"/>
                <a:ea typeface="华文新魏" panose="02010800040101010101" pitchFamily="2" charset="-122"/>
              </a:rPr>
              <a:t>A</a:t>
            </a:r>
            <a:r>
              <a:rPr lang="zh-CN" altLang="en-US" sz="2800" dirty="0">
                <a:latin typeface="华文新魏" panose="02010800040101010101" pitchFamily="2" charset="-122"/>
                <a:ea typeface="华文新魏" panose="02010800040101010101" pitchFamily="2" charset="-122"/>
              </a:rPr>
              <a:t>：有关保障从业人员劳动安全、防止职业危害的事项，</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smtClean="0">
                <a:latin typeface="华文新魏" panose="02010800040101010101" pitchFamily="2" charset="-122"/>
                <a:ea typeface="华文新魏" panose="02010800040101010101" pitchFamily="2" charset="-122"/>
              </a:rPr>
              <a:t>B</a:t>
            </a:r>
            <a:r>
              <a:rPr lang="zh-CN" altLang="en-US" sz="2800" dirty="0">
                <a:latin typeface="华文新魏" panose="02010800040101010101" pitchFamily="2" charset="-122"/>
                <a:ea typeface="华文新魏" panose="02010800040101010101" pitchFamily="2" charset="-122"/>
              </a:rPr>
              <a:t>：依法为从业人员办理工伤社会保险的事项。</a:t>
            </a:r>
            <a:br>
              <a:rPr lang="zh-CN" altLang="en-US" sz="2800" dirty="0">
                <a:latin typeface="华文新魏" panose="02010800040101010101" pitchFamily="2" charset="-122"/>
                <a:ea typeface="华文新魏" panose="02010800040101010101" pitchFamily="2" charset="-122"/>
              </a:rPr>
            </a:br>
            <a:endParaRPr lang="en-US" altLang="zh-CN" sz="2800" dirty="0" smtClean="0">
              <a:latin typeface="华文新魏" panose="02010800040101010101" pitchFamily="2" charset="-122"/>
              <a:ea typeface="华文新魏" panose="02010800040101010101" pitchFamily="2" charset="-122"/>
            </a:endParaRPr>
          </a:p>
          <a:p>
            <a:pPr>
              <a:buNone/>
            </a:pPr>
            <a:r>
              <a:rPr lang="en-US" altLang="zh-CN" sz="2800" dirty="0" smtClean="0">
                <a:latin typeface="华文新魏" panose="02010800040101010101" pitchFamily="2" charset="-122"/>
                <a:ea typeface="华文新魏" panose="02010800040101010101" pitchFamily="2" charset="-122"/>
              </a:rPr>
              <a:t> </a:t>
            </a:r>
            <a:r>
              <a:rPr lang="zh-CN" altLang="en-US" sz="2800" dirty="0">
                <a:latin typeface="Arial" panose="020B0604020202020204"/>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、生产经营单位不得以任何形式与从业人员订立协议，免除或者减轻其对从业人员因生产安全事故伤亡依法应承担的责任。</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rrowheads="1"/>
          </p:cNvSpPr>
          <p:nvPr>
            <p:ph type="title"/>
          </p:nvPr>
        </p:nvSpPr>
        <p:spPr>
          <a:xfrm>
            <a:off x="611560" y="764704"/>
            <a:ext cx="7772400" cy="762000"/>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二、从业人员的权利</a:t>
            </a:r>
            <a:r>
              <a:rPr lang="zh-CN" altLang="en-US" dirty="0">
                <a:solidFill>
                  <a:schemeClr val="tx1"/>
                </a:solidFill>
                <a:latin typeface="Arial" panose="020B0604020202020204"/>
                <a:ea typeface="华文新魏" panose="02010800040101010101" pitchFamily="2" charset="-122"/>
              </a:rPr>
              <a:t> </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38915" name="Rectangle 3"/>
          <p:cNvSpPr>
            <a:spLocks noGrp="1" noRot="1" noChangeArrowheads="1"/>
          </p:cNvSpPr>
          <p:nvPr>
            <p:ph type="body" idx="1"/>
          </p:nvPr>
        </p:nvSpPr>
        <p:spPr>
          <a:xfrm>
            <a:off x="0" y="1319064"/>
            <a:ext cx="8892480" cy="5538936"/>
          </a:xfrm>
        </p:spPr>
        <p:txBody>
          <a:bodyPr/>
          <a:lstStyle/>
          <a:p>
            <a:pPr>
              <a:lnSpc>
                <a:spcPct val="90000"/>
              </a:lnSpc>
              <a:buFont typeface="Wingdings" panose="05000000000000000000" pitchFamily="2" charset="2"/>
              <a:buNone/>
            </a:pPr>
            <a:r>
              <a:rPr lang="en-US" altLang="zh-CN" sz="28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1</a:t>
            </a:r>
            <a:r>
              <a:rPr lang="zh-CN" altLang="en-US" sz="2400" dirty="0">
                <a:latin typeface="华文新魏" panose="02010800040101010101" pitchFamily="2" charset="-122"/>
                <a:ea typeface="华文新魏" panose="02010800040101010101" pitchFamily="2" charset="-122"/>
              </a:rPr>
              <a:t>、知情权： </a:t>
            </a:r>
            <a:endParaRPr lang="zh-CN" altLang="en-US" sz="24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400" dirty="0">
                <a:latin typeface="华文新魏" panose="02010800040101010101" pitchFamily="2" charset="-122"/>
                <a:ea typeface="华文新魏" panose="02010800040101010101" pitchFamily="2" charset="-122"/>
              </a:rPr>
              <a:t>     从业人员有权了解其作业场所和工作岗位存在的危险因素、防范措施及事故应急措施；</a:t>
            </a:r>
            <a:endParaRPr lang="zh-CN" altLang="en-US" sz="24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、建议权： </a:t>
            </a:r>
            <a:endParaRPr lang="zh-CN" altLang="en-US" sz="24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400" dirty="0">
                <a:latin typeface="华文新魏" panose="02010800040101010101" pitchFamily="2" charset="-122"/>
                <a:ea typeface="华文新魏" panose="02010800040101010101" pitchFamily="2" charset="-122"/>
              </a:rPr>
              <a:t>     有权对本单位的安全生产工作提出建议。</a:t>
            </a:r>
            <a:br>
              <a:rPr lang="zh-CN" altLang="en-US" sz="2400" dirty="0">
                <a:latin typeface="华文新魏" panose="02010800040101010101" pitchFamily="2" charset="-122"/>
                <a:ea typeface="华文新魏" panose="02010800040101010101" pitchFamily="2" charset="-122"/>
              </a:rPr>
            </a:br>
            <a:r>
              <a:rPr lang="en-US" altLang="zh-CN" sz="2400" dirty="0">
                <a:latin typeface="华文新魏" panose="02010800040101010101" pitchFamily="2" charset="-122"/>
                <a:ea typeface="华文新魏" panose="02010800040101010101" pitchFamily="2" charset="-122"/>
              </a:rPr>
              <a:t>3</a:t>
            </a:r>
            <a:r>
              <a:rPr lang="zh-CN" altLang="en-US" sz="2400" dirty="0">
                <a:latin typeface="华文新魏" panose="02010800040101010101" pitchFamily="2" charset="-122"/>
                <a:ea typeface="华文新魏" panose="02010800040101010101" pitchFamily="2" charset="-122"/>
              </a:rPr>
              <a:t>、 批评、控告权：</a:t>
            </a:r>
            <a:endParaRPr lang="zh-CN" altLang="en-US" sz="24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400" dirty="0">
                <a:latin typeface="华文新魏" panose="02010800040101010101" pitchFamily="2" charset="-122"/>
                <a:ea typeface="华文新魏" panose="02010800040101010101" pitchFamily="2" charset="-122"/>
              </a:rPr>
              <a:t>     从业人员有权对本单位安全生产工作中存在的问题提出批评、检举、控告；</a:t>
            </a:r>
            <a:endParaRPr lang="zh-CN" altLang="en-US" sz="24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4</a:t>
            </a:r>
            <a:r>
              <a:rPr lang="zh-CN" altLang="en-US" sz="2400" dirty="0">
                <a:latin typeface="华文新魏" panose="02010800040101010101" pitchFamily="2" charset="-122"/>
                <a:ea typeface="华文新魏" panose="02010800040101010101" pitchFamily="2" charset="-122"/>
              </a:rPr>
              <a:t>、拒绝违章权</a:t>
            </a:r>
            <a:endParaRPr lang="zh-CN" altLang="en-US" sz="24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400" dirty="0">
                <a:latin typeface="华文新魏" panose="02010800040101010101" pitchFamily="2" charset="-122"/>
                <a:ea typeface="华文新魏" panose="02010800040101010101" pitchFamily="2" charset="-122"/>
              </a:rPr>
              <a:t>     有权拒绝违章指挥和强令冒险作业。</a:t>
            </a:r>
            <a:br>
              <a:rPr lang="zh-CN" altLang="en-US" sz="700" dirty="0">
                <a:latin typeface="华文新魏" panose="02010800040101010101" pitchFamily="2" charset="-122"/>
                <a:ea typeface="华文新魏" panose="02010800040101010101" pitchFamily="2" charset="-122"/>
              </a:rPr>
            </a:br>
            <a:r>
              <a:rPr lang="zh-CN" altLang="en-US" sz="700" dirty="0">
                <a:latin typeface="华文新魏" panose="02010800040101010101" pitchFamily="2" charset="-122"/>
                <a:ea typeface="华文新魏" panose="02010800040101010101" pitchFamily="2" charset="-122"/>
              </a:rPr>
              <a:t>       </a:t>
            </a:r>
            <a:r>
              <a:rPr lang="zh-CN" altLang="en-US" sz="700" dirty="0">
                <a:latin typeface="Arial" panose="020B0604020202020204"/>
                <a:ea typeface="华文新魏" panose="02010800040101010101" pitchFamily="2" charset="-122"/>
              </a:rPr>
              <a:t> </a:t>
            </a:r>
            <a:endParaRPr lang="zh-CN" altLang="en-US" sz="700" dirty="0">
              <a:latin typeface="华文新魏" panose="02010800040101010101" pitchFamily="2" charset="-122"/>
              <a:ea typeface="华文新魏" panose="02010800040101010101" pitchFamily="2" charset="-122"/>
            </a:endParaRPr>
          </a:p>
          <a:p>
            <a:pPr>
              <a:lnSpc>
                <a:spcPct val="90000"/>
              </a:lnSpc>
            </a:pPr>
            <a:r>
              <a:rPr lang="zh-CN" altLang="en-US" sz="2400" dirty="0">
                <a:latin typeface="华文新魏" panose="02010800040101010101" pitchFamily="2" charset="-122"/>
                <a:ea typeface="华文新魏" panose="02010800040101010101" pitchFamily="2" charset="-122"/>
              </a:rPr>
              <a:t>    生产经营单位不得因从业人员对本单位安全生产工作提出批评、检举、控告或者拒绝违章指挥、强令冒险作业而降低其工资、福利等待遇或者解除与其订立的劳动合同。</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Rot="1" noChangeArrowheads="1"/>
          </p:cNvSpPr>
          <p:nvPr>
            <p:ph type="body" idx="1"/>
          </p:nvPr>
        </p:nvSpPr>
        <p:spPr>
          <a:xfrm>
            <a:off x="179512" y="953344"/>
            <a:ext cx="8640960" cy="5904656"/>
          </a:xfrm>
        </p:spPr>
        <p:txBody>
          <a:bodyPr/>
          <a:lstStyle/>
          <a:p>
            <a:pPr>
              <a:lnSpc>
                <a:spcPct val="90000"/>
              </a:lnSpc>
              <a:buFont typeface="Wingdings" panose="05000000000000000000" pitchFamily="2" charset="2"/>
              <a:buNone/>
            </a:pPr>
            <a:r>
              <a:rPr lang="en-US" altLang="zh-CN" sz="2800" dirty="0">
                <a:latin typeface="华文新魏" panose="02010800040101010101" pitchFamily="2" charset="-122"/>
                <a:ea typeface="华文新魏" panose="02010800040101010101" pitchFamily="2" charset="-122"/>
              </a:rPr>
              <a:t>     5</a:t>
            </a:r>
            <a:r>
              <a:rPr lang="zh-CN" altLang="en-US" sz="2800" dirty="0">
                <a:latin typeface="华文新魏" panose="02010800040101010101" pitchFamily="2" charset="-122"/>
                <a:ea typeface="华文新魏" panose="02010800040101010101" pitchFamily="2" charset="-122"/>
              </a:rPr>
              <a:t>、停止作业权：</a:t>
            </a:r>
            <a:endParaRPr lang="zh-CN" altLang="en-US" sz="28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从业人员发现直接危及人身安全的紧急情况时，有权停止作业或者在采取可能的应急措施后撤离作业场所。</a:t>
            </a:r>
            <a:br>
              <a:rPr lang="zh-CN" altLang="en-US" sz="2800" dirty="0">
                <a:latin typeface="华文新魏" panose="02010800040101010101" pitchFamily="2" charset="-122"/>
                <a:ea typeface="华文新魏" panose="02010800040101010101" pitchFamily="2" charset="-122"/>
              </a:rPr>
            </a:br>
            <a:br>
              <a:rPr lang="zh-CN" altLang="en-US" sz="2800" dirty="0">
                <a:latin typeface="华文新魏" panose="02010800040101010101" pitchFamily="2" charset="-122"/>
                <a:ea typeface="华文新魏" panose="02010800040101010101" pitchFamily="2" charset="-122"/>
              </a:rPr>
            </a:br>
            <a:r>
              <a:rPr lang="zh-CN" altLang="en-US" sz="2800" dirty="0">
                <a:latin typeface="华文新魏" panose="02010800040101010101" pitchFamily="2" charset="-122"/>
                <a:ea typeface="华文新魏" panose="02010800040101010101" pitchFamily="2" charset="-122"/>
              </a:rPr>
              <a:t>不得因从业人员在紧急情况下停止作业或者采取紧急撤离措施而降低其工资、福利等待遇或者解除与其订立的劳动合同。</a:t>
            </a:r>
            <a:r>
              <a:rPr lang="zh-CN" altLang="en-US" sz="2800" dirty="0">
                <a:latin typeface="Arial" panose="020B0604020202020204"/>
                <a:ea typeface="华文新魏" panose="02010800040101010101" pitchFamily="2" charset="-122"/>
              </a:rPr>
              <a:t>  </a:t>
            </a:r>
            <a:r>
              <a:rPr lang="zh-CN" altLang="en-US" sz="2800" dirty="0">
                <a:latin typeface="华文新魏" panose="02010800040101010101" pitchFamily="2" charset="-122"/>
                <a:ea typeface="华文新魏" panose="02010800040101010101" pitchFamily="2" charset="-122"/>
              </a:rPr>
              <a:t>   </a:t>
            </a:r>
            <a:endParaRPr lang="zh-CN" altLang="en-US" sz="28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6</a:t>
            </a:r>
            <a:r>
              <a:rPr lang="zh-CN" altLang="en-US" sz="2800" dirty="0">
                <a:latin typeface="华文新魏" panose="02010800040101010101" pitchFamily="2" charset="-122"/>
                <a:ea typeface="华文新魏" panose="02010800040101010101" pitchFamily="2" charset="-122"/>
              </a:rPr>
              <a:t>、索赔权： </a:t>
            </a:r>
            <a:endParaRPr lang="zh-CN" altLang="en-US" sz="28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因生产安全事故受到损害的从业人员，除依法享有工伤社会保险外，依照有关民事法律尚有获得赔偿的权利的，有权向本单位提出赔偿要求。</a:t>
            </a:r>
            <a:endParaRPr lang="zh-CN" altLang="en-US" sz="2800"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251520" y="836712"/>
            <a:ext cx="7918450" cy="958850"/>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三、从业人员的义务</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41987" name="Rectangle 3"/>
          <p:cNvSpPr>
            <a:spLocks noGrp="1" noRot="1" noChangeArrowheads="1"/>
          </p:cNvSpPr>
          <p:nvPr>
            <p:ph type="body" idx="1"/>
          </p:nvPr>
        </p:nvSpPr>
        <p:spPr>
          <a:xfrm>
            <a:off x="0" y="1628800"/>
            <a:ext cx="8534400" cy="4800600"/>
          </a:xfrm>
        </p:spPr>
        <p:txBody>
          <a:bodyPr/>
          <a:lstStyle/>
          <a:p>
            <a:pPr>
              <a:buFont typeface="Wingdings" panose="05000000000000000000" pitchFamily="2" charset="2"/>
              <a:buNone/>
            </a:pPr>
            <a:r>
              <a:rPr lang="en-US" altLang="zh-CN" sz="2800" dirty="0">
                <a:latin typeface="华文新魏" panose="02010800040101010101" pitchFamily="2" charset="-122"/>
                <a:ea typeface="华文新魏" panose="02010800040101010101" pitchFamily="2" charset="-122"/>
              </a:rPr>
              <a:t>     1</a:t>
            </a:r>
            <a:r>
              <a:rPr lang="zh-CN" altLang="en-US" sz="2800" dirty="0">
                <a:latin typeface="华文新魏" panose="02010800040101010101" pitchFamily="2" charset="-122"/>
                <a:ea typeface="华文新魏" panose="02010800040101010101" pitchFamily="2" charset="-122"/>
              </a:rPr>
              <a:t>、 在作业过程中：</a:t>
            </a:r>
            <a:endParaRPr lang="zh-CN" altLang="en-US" sz="2800" dirty="0">
              <a:latin typeface="华文新魏" panose="02010800040101010101" pitchFamily="2" charset="-122"/>
              <a:ea typeface="华文新魏" panose="02010800040101010101" pitchFamily="2" charset="-122"/>
            </a:endParaRPr>
          </a:p>
          <a:p>
            <a:pPr lvl="1"/>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A</a:t>
            </a:r>
            <a:r>
              <a:rPr lang="zh-CN" altLang="en-US" sz="2400" dirty="0">
                <a:latin typeface="华文新魏" panose="02010800040101010101" pitchFamily="2" charset="-122"/>
                <a:ea typeface="华文新魏" panose="02010800040101010101" pitchFamily="2" charset="-122"/>
              </a:rPr>
              <a:t>：应严格遵守本单位的安全生产规章制度和操作规程；</a:t>
            </a:r>
            <a:endParaRPr lang="zh-CN" altLang="en-US" sz="2400" dirty="0">
              <a:latin typeface="华文新魏" panose="02010800040101010101" pitchFamily="2" charset="-122"/>
              <a:ea typeface="华文新魏" panose="02010800040101010101" pitchFamily="2" charset="-122"/>
            </a:endParaRPr>
          </a:p>
          <a:p>
            <a:pPr lvl="1"/>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B</a:t>
            </a:r>
            <a:r>
              <a:rPr lang="zh-CN" altLang="en-US" sz="2400" dirty="0">
                <a:latin typeface="华文新魏" panose="02010800040101010101" pitchFamily="2" charset="-122"/>
                <a:ea typeface="华文新魏" panose="02010800040101010101" pitchFamily="2" charset="-122"/>
              </a:rPr>
              <a:t>：服从管理；</a:t>
            </a:r>
            <a:endParaRPr lang="zh-CN" altLang="en-US" sz="2400" dirty="0">
              <a:latin typeface="华文新魏" panose="02010800040101010101" pitchFamily="2" charset="-122"/>
              <a:ea typeface="华文新魏" panose="02010800040101010101" pitchFamily="2" charset="-122"/>
            </a:endParaRPr>
          </a:p>
          <a:p>
            <a:pPr lvl="1"/>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C</a:t>
            </a:r>
            <a:r>
              <a:rPr lang="zh-CN" altLang="en-US" sz="2400" dirty="0">
                <a:latin typeface="华文新魏" panose="02010800040101010101" pitchFamily="2" charset="-122"/>
                <a:ea typeface="华文新魏" panose="02010800040101010101" pitchFamily="2" charset="-122"/>
              </a:rPr>
              <a:t>：正确佩戴和使用劳动防护用品。   </a:t>
            </a:r>
            <a:endParaRPr lang="zh-CN" altLang="en-US" sz="24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sz="900" dirty="0">
                <a:latin typeface="华文新魏" panose="02010800040101010101" pitchFamily="2" charset="-122"/>
                <a:ea typeface="华文新魏" panose="02010800040101010101" pitchFamily="2" charset="-122"/>
              </a:rPr>
              <a:t>     </a:t>
            </a:r>
            <a:endParaRPr lang="zh-CN" altLang="en-US" sz="9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 接受安全教育和培训，掌握安全生产知识，提高安全生产技能，增强事故预防和应急处理能力。</a:t>
            </a:r>
            <a:br>
              <a:rPr lang="zh-CN" altLang="en-US" sz="2800" dirty="0">
                <a:latin typeface="华文新魏" panose="02010800040101010101" pitchFamily="2" charset="-122"/>
                <a:ea typeface="华文新魏" panose="02010800040101010101" pitchFamily="2" charset="-122"/>
              </a:rPr>
            </a:br>
            <a:endParaRPr lang="zh-CN" altLang="en-US" sz="9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sz="2800" dirty="0">
                <a:latin typeface="Arial" panose="020B0604020202020204"/>
                <a:ea typeface="华文新魏" panose="02010800040101010101" pitchFamily="2" charset="-122"/>
              </a:rPr>
              <a:t> </a:t>
            </a: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3</a:t>
            </a:r>
            <a:r>
              <a:rPr lang="zh-CN" altLang="en-US" sz="2800" dirty="0">
                <a:latin typeface="华文新魏" panose="02010800040101010101" pitchFamily="2" charset="-122"/>
                <a:ea typeface="华文新魏" panose="02010800040101010101" pitchFamily="2" charset="-122"/>
              </a:rPr>
              <a:t>、 发现事故隐患或者其他不安全因素时，应立即向现场安全生产管理人员或者本单位负责人报告；接到报告的人员应当及时予以处理。</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a:xfrm>
            <a:off x="611560" y="1124744"/>
            <a:ext cx="7918450" cy="957263"/>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四、工会的职权</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43011" name="Rectangle 3"/>
          <p:cNvSpPr>
            <a:spLocks noGrp="1" noRot="1" noChangeArrowheads="1"/>
          </p:cNvSpPr>
          <p:nvPr>
            <p:ph type="body" idx="1"/>
          </p:nvPr>
        </p:nvSpPr>
        <p:spPr>
          <a:xfrm>
            <a:off x="611560" y="1988840"/>
            <a:ext cx="8077200" cy="4648200"/>
          </a:xfrm>
        </p:spPr>
        <p:txBody>
          <a:bodyPr>
            <a:normAutofit lnSpcReduction="10000"/>
          </a:bodyPr>
          <a:lstStyle/>
          <a:p>
            <a:pPr>
              <a:buFont typeface="Wingdings" panose="05000000000000000000" pitchFamily="2" charset="2"/>
              <a:buNone/>
            </a:pPr>
            <a:r>
              <a:rPr lang="en-US" altLang="zh-CN" sz="20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1</a:t>
            </a:r>
            <a:r>
              <a:rPr lang="zh-CN" altLang="en-US" sz="2400" dirty="0">
                <a:latin typeface="华文新魏" panose="02010800040101010101" pitchFamily="2" charset="-122"/>
                <a:ea typeface="华文新魏" panose="02010800040101010101" pitchFamily="2" charset="-122"/>
              </a:rPr>
              <a:t>、 有权对建设项目的</a:t>
            </a:r>
            <a:r>
              <a:rPr lang="zh-CN" altLang="en-US" sz="2400" dirty="0">
                <a:latin typeface="Arial" panose="020B0604020202020204"/>
                <a:ea typeface="华文新魏" panose="02010800040101010101" pitchFamily="2" charset="-122"/>
              </a:rPr>
              <a:t>“</a:t>
            </a:r>
            <a:r>
              <a:rPr lang="zh-CN" altLang="en-US" sz="2400" dirty="0">
                <a:latin typeface="华文新魏" panose="02010800040101010101" pitchFamily="2" charset="-122"/>
                <a:ea typeface="华文新魏" panose="02010800040101010101" pitchFamily="2" charset="-122"/>
              </a:rPr>
              <a:t>三同时</a:t>
            </a:r>
            <a:r>
              <a:rPr lang="zh-CN" altLang="en-US" sz="2400" dirty="0">
                <a:latin typeface="Arial" panose="020B0604020202020204"/>
                <a:ea typeface="华文新魏" panose="02010800040101010101" pitchFamily="2" charset="-122"/>
              </a:rPr>
              <a:t>”</a:t>
            </a:r>
            <a:r>
              <a:rPr lang="zh-CN" altLang="en-US" sz="2400" dirty="0">
                <a:latin typeface="华文新魏" panose="02010800040101010101" pitchFamily="2" charset="-122"/>
                <a:ea typeface="华文新魏" panose="02010800040101010101" pitchFamily="2" charset="-122"/>
              </a:rPr>
              <a:t>进行监督，提出意见。</a:t>
            </a:r>
            <a:br>
              <a:rPr lang="zh-CN" altLang="en-US" sz="2400" dirty="0">
                <a:latin typeface="华文新魏" panose="02010800040101010101" pitchFamily="2" charset="-122"/>
                <a:ea typeface="华文新魏" panose="02010800040101010101" pitchFamily="2" charset="-122"/>
              </a:rPr>
            </a:br>
            <a:br>
              <a:rPr lang="zh-CN" altLang="en-US" sz="2400" dirty="0">
                <a:latin typeface="华文新魏" panose="02010800040101010101" pitchFamily="2" charset="-122"/>
                <a:ea typeface="华文新魏" panose="02010800040101010101" pitchFamily="2" charset="-122"/>
              </a:rPr>
            </a:br>
            <a:r>
              <a:rPr lang="zh-CN" altLang="en-US" sz="2400" dirty="0">
                <a:latin typeface="Arial" panose="020B0604020202020204"/>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对生产经营单位违反安全生产法律、法规，侵犯从业人员合法权益的行为，有权要求纠正；发现生产经营单位违章指挥、强令冒险作业或者发现事故隐患时，有权提出解决的建议，生产经营单位应当及时研究答复；发现危及从业人员生命安全的情况时，有权向生产经营单位建议组织从业人员撤离危险场所，生产经营单位必须立即作出处理。</a:t>
            </a:r>
            <a:br>
              <a:rPr lang="zh-CN" altLang="en-US" sz="2400" dirty="0">
                <a:latin typeface="华文新魏" panose="02010800040101010101" pitchFamily="2" charset="-122"/>
                <a:ea typeface="华文新魏" panose="02010800040101010101" pitchFamily="2" charset="-122"/>
              </a:rPr>
            </a:br>
            <a:br>
              <a:rPr lang="zh-CN" altLang="en-US" sz="2400" dirty="0">
                <a:latin typeface="华文新魏" panose="02010800040101010101" pitchFamily="2" charset="-122"/>
                <a:ea typeface="华文新魏" panose="02010800040101010101" pitchFamily="2" charset="-122"/>
              </a:rPr>
            </a:br>
            <a:r>
              <a:rPr lang="zh-CN" altLang="en-US" sz="2400" dirty="0">
                <a:latin typeface="Arial" panose="020B0604020202020204"/>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3</a:t>
            </a:r>
            <a:r>
              <a:rPr lang="zh-CN" altLang="en-US" sz="2400" dirty="0">
                <a:latin typeface="华文新魏" panose="02010800040101010101" pitchFamily="2" charset="-122"/>
                <a:ea typeface="华文新魏" panose="02010800040101010101" pitchFamily="2" charset="-122"/>
              </a:rPr>
              <a:t>、有权依法参加事故调查，向有关部门提出处理意见，并要求追究有关人员的责任。</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a:xfrm>
            <a:off x="838200" y="2590800"/>
            <a:ext cx="7620000" cy="762000"/>
          </a:xfrm>
        </p:spPr>
        <p:txBody>
          <a:bodyPr/>
          <a:lstStyle/>
          <a:p>
            <a:r>
              <a:rPr lang="en-US" altLang="zh-CN">
                <a:solidFill>
                  <a:schemeClr val="tx1"/>
                </a:solidFill>
                <a:latin typeface="Arial" panose="020B0604020202020204"/>
                <a:ea typeface="华文新魏" panose="02010800040101010101" pitchFamily="2" charset="-122"/>
              </a:rPr>
              <a:t> </a:t>
            </a:r>
            <a:r>
              <a:rPr lang="zh-CN" altLang="en-US">
                <a:solidFill>
                  <a:schemeClr val="tx1"/>
                </a:solidFill>
                <a:latin typeface="华文新魏" panose="02010800040101010101" pitchFamily="2" charset="-122"/>
                <a:ea typeface="华文新魏" panose="02010800040101010101" pitchFamily="2" charset="-122"/>
              </a:rPr>
              <a:t>第四章 安全生产的监督管理</a:t>
            </a:r>
            <a:endParaRPr lang="zh-CN" altLang="en-US">
              <a:solidFill>
                <a:schemeClr val="tx1"/>
              </a:solidFill>
              <a:latin typeface="华文新魏" panose="02010800040101010101" pitchFamily="2" charset="-122"/>
              <a:ea typeface="华文新魏" panose="02010800040101010101" pitchFamily="2" charset="-122"/>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rrowheads="1"/>
          </p:cNvSpPr>
          <p:nvPr>
            <p:ph type="title"/>
          </p:nvPr>
        </p:nvSpPr>
        <p:spPr>
          <a:xfrm>
            <a:off x="539552" y="1700808"/>
            <a:ext cx="7772400" cy="765175"/>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一、各级人民政府的责任</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45059" name="Rectangle 3"/>
          <p:cNvSpPr>
            <a:spLocks noGrp="1" noRot="1" noChangeArrowheads="1"/>
          </p:cNvSpPr>
          <p:nvPr>
            <p:ph type="body" idx="1"/>
          </p:nvPr>
        </p:nvSpPr>
        <p:spPr>
          <a:xfrm>
            <a:off x="1060450" y="2257425"/>
            <a:ext cx="7562850" cy="3810000"/>
          </a:xfrm>
        </p:spPr>
        <p:txBody>
          <a:bodyPr>
            <a:normAutofit lnSpcReduction="10000"/>
          </a:bodyPr>
          <a:lstStyle/>
          <a:p>
            <a:pPr>
              <a:lnSpc>
                <a:spcPct val="90000"/>
              </a:lnSpc>
            </a:pPr>
            <a:endParaRPr lang="en-US" altLang="zh-CN" sz="2800">
              <a:latin typeface="华文新魏" panose="02010800040101010101" pitchFamily="2" charset="-122"/>
              <a:ea typeface="华文新魏" panose="02010800040101010101" pitchFamily="2" charset="-122"/>
            </a:endParaRPr>
          </a:p>
          <a:p>
            <a:pPr>
              <a:lnSpc>
                <a:spcPct val="90000"/>
              </a:lnSpc>
            </a:pPr>
            <a:r>
              <a:rPr lang="zh-CN" altLang="en-US" sz="3600">
                <a:latin typeface="华文新魏" panose="02010800040101010101" pitchFamily="2" charset="-122"/>
                <a:ea typeface="华文新魏" panose="02010800040101010101" pitchFamily="2" charset="-122"/>
              </a:rPr>
              <a:t>严格安全检查    处理事故隐患</a:t>
            </a:r>
            <a:endParaRPr lang="zh-CN" altLang="en-US" sz="360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800">
                <a:latin typeface="华文新魏" panose="02010800040101010101" pitchFamily="2" charset="-122"/>
                <a:ea typeface="华文新魏" panose="02010800040101010101" pitchFamily="2" charset="-122"/>
              </a:rPr>
              <a:t>    县级以上各级人民政府应当根据本行政区域内的安全生产状况，组织有关部门按照职责分工，对本行政区域内容易发生重大生产安全事故的生产经营单位进行严格检查；发现事故隐患，应当及时处理。</a:t>
            </a:r>
            <a:br>
              <a:rPr lang="zh-CN" altLang="en-US" sz="2800">
                <a:latin typeface="华文新魏" panose="02010800040101010101" pitchFamily="2" charset="-122"/>
                <a:ea typeface="华文新魏" panose="02010800040101010101" pitchFamily="2" charset="-122"/>
              </a:rPr>
            </a:br>
            <a:br>
              <a:rPr lang="zh-CN" altLang="en-US" sz="2800">
                <a:latin typeface="华文新魏" panose="02010800040101010101" pitchFamily="2" charset="-122"/>
                <a:ea typeface="华文新魏" panose="02010800040101010101" pitchFamily="2" charset="-122"/>
              </a:rPr>
            </a:br>
            <a:endParaRPr lang="zh-CN" altLang="en-US" sz="280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a:xfrm>
            <a:off x="611560" y="1196752"/>
            <a:ext cx="7772400" cy="1431925"/>
          </a:xfrm>
        </p:spPr>
        <p:txBody>
          <a:bodyPr>
            <a:normAutofit fontScale="90000"/>
          </a:bodyPr>
          <a:lstStyle/>
          <a:p>
            <a:r>
              <a:rPr lang="zh-CN" altLang="en-US" dirty="0">
                <a:solidFill>
                  <a:schemeClr val="tx1"/>
                </a:solidFill>
                <a:latin typeface="华文新魏" panose="02010800040101010101" pitchFamily="2" charset="-122"/>
                <a:ea typeface="华文新魏" panose="02010800040101010101" pitchFamily="2" charset="-122"/>
              </a:rPr>
              <a:t>二、负有安全生产监督管</a:t>
            </a:r>
            <a:br>
              <a:rPr lang="zh-CN" altLang="en-US" dirty="0">
                <a:solidFill>
                  <a:schemeClr val="tx1"/>
                </a:solidFill>
                <a:latin typeface="华文新魏" panose="02010800040101010101" pitchFamily="2" charset="-122"/>
                <a:ea typeface="华文新魏" panose="02010800040101010101" pitchFamily="2" charset="-122"/>
              </a:rPr>
            </a:br>
            <a:r>
              <a:rPr lang="zh-CN" altLang="en-US" dirty="0">
                <a:solidFill>
                  <a:schemeClr val="tx1"/>
                </a:solidFill>
                <a:latin typeface="华文新魏" panose="02010800040101010101" pitchFamily="2" charset="-122"/>
                <a:ea typeface="华文新魏" panose="02010800040101010101" pitchFamily="2" charset="-122"/>
              </a:rPr>
              <a:t>        理职责的部门的责任</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46083" name="Rectangle 3"/>
          <p:cNvSpPr>
            <a:spLocks noGrp="1" noRot="1" noChangeArrowheads="1"/>
          </p:cNvSpPr>
          <p:nvPr>
            <p:ph type="body" idx="1"/>
          </p:nvPr>
        </p:nvSpPr>
        <p:spPr>
          <a:xfrm>
            <a:off x="323528" y="2564904"/>
            <a:ext cx="8077200" cy="4114800"/>
          </a:xfrm>
        </p:spPr>
        <p:txBody>
          <a:bodyPr>
            <a:normAutofit lnSpcReduction="10000"/>
          </a:bodyPr>
          <a:lstStyle/>
          <a:p>
            <a:pPr>
              <a:lnSpc>
                <a:spcPct val="90000"/>
              </a:lnSpc>
            </a:pPr>
            <a:r>
              <a:rPr lang="en-US" altLang="zh-CN" sz="2400" dirty="0">
                <a:latin typeface="华文新魏" panose="02010800040101010101" pitchFamily="2" charset="-122"/>
                <a:ea typeface="华文新魏" panose="02010800040101010101" pitchFamily="2" charset="-122"/>
              </a:rPr>
              <a:t>    1</a:t>
            </a:r>
            <a:r>
              <a:rPr lang="zh-CN" altLang="en-US" sz="2400" dirty="0">
                <a:latin typeface="华文新魏" panose="02010800040101010101" pitchFamily="2" charset="-122"/>
                <a:ea typeface="华文新魏" panose="02010800040101010101" pitchFamily="2" charset="-122"/>
              </a:rPr>
              <a:t>、对涉及安全生产的事项需要审查批准（包括批准、核准、许可、注册、认证、颁发证照等，下同）或者验收的，依法定和国标或行标规定的安全生产条件和程序进行审查；</a:t>
            </a:r>
            <a:endParaRPr lang="zh-CN" altLang="en-US" sz="2400" dirty="0">
              <a:latin typeface="华文新魏" panose="02010800040101010101" pitchFamily="2" charset="-122"/>
              <a:ea typeface="华文新魏" panose="02010800040101010101" pitchFamily="2" charset="-122"/>
            </a:endParaRPr>
          </a:p>
          <a:p>
            <a:pPr>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、不符合依法定和国标或行标规定的安全生产条件的，不得批准或者验收通过。</a:t>
            </a:r>
            <a:endParaRPr lang="zh-CN" altLang="en-US" sz="2400" dirty="0">
              <a:latin typeface="华文新魏" panose="02010800040101010101" pitchFamily="2" charset="-122"/>
              <a:ea typeface="华文新魏" panose="02010800040101010101" pitchFamily="2" charset="-122"/>
            </a:endParaRPr>
          </a:p>
          <a:p>
            <a:pPr>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3</a:t>
            </a:r>
            <a:r>
              <a:rPr lang="zh-CN" altLang="en-US" sz="2400" dirty="0">
                <a:latin typeface="华文新魏" panose="02010800040101010101" pitchFamily="2" charset="-122"/>
                <a:ea typeface="华文新魏" panose="02010800040101010101" pitchFamily="2" charset="-122"/>
              </a:rPr>
              <a:t>、对未依法取得批准或者验收合格的单位擅自从事有关活动的，负责行政审批的部门发现或者接到举报后应当立即予以取缔，并依法予以处理。</a:t>
            </a:r>
            <a:endParaRPr lang="zh-CN" altLang="en-US" sz="2400" dirty="0">
              <a:latin typeface="华文新魏" panose="02010800040101010101" pitchFamily="2" charset="-122"/>
              <a:ea typeface="华文新魏" panose="02010800040101010101" pitchFamily="2" charset="-122"/>
            </a:endParaRPr>
          </a:p>
          <a:p>
            <a:pPr>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4</a:t>
            </a:r>
            <a:r>
              <a:rPr lang="zh-CN" altLang="en-US" sz="2400" dirty="0">
                <a:latin typeface="华文新魏" panose="02010800040101010101" pitchFamily="2" charset="-122"/>
                <a:ea typeface="华文新魏" panose="02010800040101010101" pitchFamily="2" charset="-122"/>
              </a:rPr>
              <a:t>、对已经依法取得批准的单位，负责行政审批的部门发现其不再具备安全生产条件的，应当撤销原批准。</a:t>
            </a:r>
            <a:br>
              <a:rPr lang="zh-CN" altLang="en-US" sz="2000" dirty="0">
                <a:latin typeface="华文新魏" panose="02010800040101010101" pitchFamily="2" charset="-122"/>
                <a:ea typeface="华文新魏" panose="02010800040101010101" pitchFamily="2" charset="-122"/>
              </a:rPr>
            </a:br>
            <a:endParaRPr lang="zh-CN" altLang="en-US" sz="2000" dirty="0">
              <a:latin typeface="华文新魏" panose="02010800040101010101" pitchFamily="2" charset="-122"/>
              <a:ea typeface="华文新魏" panose="02010800040101010101" pitchFamily="2" charset="-122"/>
            </a:endParaRPr>
          </a:p>
        </p:txBody>
      </p:sp>
      <p:sp>
        <p:nvSpPr>
          <p:cNvPr id="4" name="Title 1"/>
          <p:cNvSpPr txBox="1"/>
          <p:nvPr/>
        </p:nvSpPr>
        <p:spPr>
          <a:xfrm>
            <a:off x="395536" y="332656"/>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a:xfrm>
            <a:off x="827584" y="1052736"/>
            <a:ext cx="7772400" cy="1431925"/>
          </a:xfrm>
        </p:spPr>
        <p:txBody>
          <a:bodyPr>
            <a:normAutofit fontScale="90000"/>
          </a:bodyPr>
          <a:lstStyle/>
          <a:p>
            <a:r>
              <a:rPr lang="zh-CN" altLang="en-US" dirty="0">
                <a:solidFill>
                  <a:schemeClr val="tx1"/>
                </a:solidFill>
                <a:latin typeface="华文新魏" panose="02010800040101010101" pitchFamily="2" charset="-122"/>
                <a:ea typeface="华文新魏" panose="02010800040101010101" pitchFamily="2" charset="-122"/>
              </a:rPr>
              <a:t>三、不得收费和推销</a:t>
            </a:r>
            <a:br>
              <a:rPr lang="zh-CN" altLang="en-US" dirty="0">
                <a:solidFill>
                  <a:schemeClr val="tx1"/>
                </a:solidFill>
                <a:latin typeface="华文新魏" panose="02010800040101010101" pitchFamily="2" charset="-122"/>
                <a:ea typeface="华文新魏" panose="02010800040101010101" pitchFamily="2" charset="-122"/>
              </a:rPr>
            </a:br>
            <a:r>
              <a:rPr lang="zh-CN" altLang="en-US" dirty="0">
                <a:solidFill>
                  <a:schemeClr val="tx1"/>
                </a:solidFill>
                <a:latin typeface="华文新魏" panose="02010800040101010101" pitchFamily="2" charset="-122"/>
                <a:ea typeface="华文新魏" panose="02010800040101010101" pitchFamily="2" charset="-122"/>
              </a:rPr>
              <a:t>        指定产品的规定</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47107" name="Rectangle 3"/>
          <p:cNvSpPr>
            <a:spLocks noGrp="1" noRot="1" noChangeArrowheads="1"/>
          </p:cNvSpPr>
          <p:nvPr>
            <p:ph type="body" idx="1"/>
          </p:nvPr>
        </p:nvSpPr>
        <p:spPr>
          <a:xfrm>
            <a:off x="323528" y="2564904"/>
            <a:ext cx="8496944" cy="4293096"/>
          </a:xfrm>
        </p:spPr>
        <p:txBody>
          <a:bodyPr/>
          <a:lstStyle/>
          <a:p>
            <a:pPr>
              <a:lnSpc>
                <a:spcPct val="90000"/>
              </a:lnSpc>
            </a:pPr>
            <a:endParaRPr lang="en-US" altLang="zh-CN" dirty="0">
              <a:latin typeface="华文新魏" panose="02010800040101010101" pitchFamily="2" charset="-122"/>
              <a:ea typeface="华文新魏" panose="02010800040101010101" pitchFamily="2" charset="-122"/>
            </a:endParaRPr>
          </a:p>
          <a:p>
            <a:pPr>
              <a:lnSpc>
                <a:spcPct val="90000"/>
              </a:lnSpc>
            </a:pPr>
            <a:r>
              <a:rPr lang="en-US" altLang="zh-CN" dirty="0">
                <a:latin typeface="华文新魏" panose="02010800040101010101" pitchFamily="2" charset="-122"/>
                <a:ea typeface="华文新魏" panose="02010800040101010101" pitchFamily="2" charset="-122"/>
              </a:rPr>
              <a:t>    1</a:t>
            </a:r>
            <a:r>
              <a:rPr lang="zh-CN" altLang="en-US" dirty="0">
                <a:latin typeface="华文新魏" panose="02010800040101010101" pitchFamily="2" charset="-122"/>
                <a:ea typeface="华文新魏" panose="02010800040101010101" pitchFamily="2" charset="-122"/>
              </a:rPr>
              <a:t>、有安全监管职责的部门对涉及安全生产的事项进行审查、验收，不得收取费用；</a:t>
            </a:r>
            <a:endParaRPr lang="zh-CN" altLang="en-US" dirty="0">
              <a:latin typeface="华文新魏" panose="02010800040101010101" pitchFamily="2" charset="-122"/>
              <a:ea typeface="华文新魏" panose="02010800040101010101" pitchFamily="2" charset="-122"/>
            </a:endParaRPr>
          </a:p>
          <a:p>
            <a:pPr>
              <a:lnSpc>
                <a:spcPct val="90000"/>
              </a:lnSpc>
            </a:pPr>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2</a:t>
            </a:r>
            <a:r>
              <a:rPr lang="zh-CN" altLang="en-US" dirty="0">
                <a:latin typeface="华文新魏" panose="02010800040101010101" pitchFamily="2" charset="-122"/>
                <a:ea typeface="华文新魏" panose="02010800040101010101" pitchFamily="2" charset="-122"/>
              </a:rPr>
              <a:t>、不得要求接受审查、验收的单位购买其指定品牌或者指定生产、销售单位的安全设备、器材或者其他产品。</a:t>
            </a:r>
            <a:br>
              <a:rPr lang="zh-CN" altLang="en-US" dirty="0">
                <a:latin typeface="华文新魏" panose="02010800040101010101" pitchFamily="2" charset="-122"/>
                <a:ea typeface="华文新魏" panose="02010800040101010101" pitchFamily="2" charset="-122"/>
              </a:rPr>
            </a:b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a:xfrm>
            <a:off x="611560" y="1124744"/>
            <a:ext cx="7772400" cy="1431925"/>
          </a:xfrm>
        </p:spPr>
        <p:txBody>
          <a:bodyPr>
            <a:normAutofit fontScale="90000"/>
          </a:bodyPr>
          <a:lstStyle/>
          <a:p>
            <a:r>
              <a:rPr lang="zh-CN" altLang="en-US" dirty="0">
                <a:solidFill>
                  <a:schemeClr val="tx1"/>
                </a:solidFill>
                <a:latin typeface="华文新魏" panose="02010800040101010101" pitchFamily="2" charset="-122"/>
                <a:ea typeface="华文新魏" panose="02010800040101010101" pitchFamily="2" charset="-122"/>
              </a:rPr>
              <a:t>四、负有安全生产监督管</a:t>
            </a:r>
            <a:br>
              <a:rPr lang="zh-CN" altLang="en-US" dirty="0">
                <a:solidFill>
                  <a:schemeClr val="tx1"/>
                </a:solidFill>
                <a:latin typeface="华文新魏" panose="02010800040101010101" pitchFamily="2" charset="-122"/>
                <a:ea typeface="华文新魏" panose="02010800040101010101" pitchFamily="2" charset="-122"/>
              </a:rPr>
            </a:br>
            <a:r>
              <a:rPr lang="zh-CN" altLang="en-US" dirty="0">
                <a:solidFill>
                  <a:schemeClr val="tx1"/>
                </a:solidFill>
                <a:latin typeface="华文新魏" panose="02010800040101010101" pitchFamily="2" charset="-122"/>
                <a:ea typeface="华文新魏" panose="02010800040101010101" pitchFamily="2" charset="-122"/>
              </a:rPr>
              <a:t>        理职责的部门的职权</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48131" name="Rectangle 3"/>
          <p:cNvSpPr>
            <a:spLocks noGrp="1" noRot="1" noChangeArrowheads="1"/>
          </p:cNvSpPr>
          <p:nvPr>
            <p:ph type="body" idx="1"/>
          </p:nvPr>
        </p:nvSpPr>
        <p:spPr>
          <a:xfrm>
            <a:off x="395536" y="2852936"/>
            <a:ext cx="8227764" cy="3810000"/>
          </a:xfrm>
        </p:spPr>
        <p:txBody>
          <a:bodyPr>
            <a:normAutofit lnSpcReduction="10000"/>
          </a:bodyPr>
          <a:lstStyle/>
          <a:p>
            <a:pPr>
              <a:buFont typeface="Wingdings" panose="05000000000000000000" pitchFamily="2" charset="2"/>
              <a:buNone/>
            </a:pPr>
            <a:br>
              <a:rPr lang="en-US" altLang="zh-CN" sz="2800">
                <a:latin typeface="华文新魏" panose="02010800040101010101" pitchFamily="2" charset="-122"/>
                <a:ea typeface="华文新魏" panose="02010800040101010101" pitchFamily="2" charset="-122"/>
              </a:rPr>
            </a:br>
            <a:r>
              <a:rPr lang="en-US" altLang="zh-CN" sz="2800">
                <a:latin typeface="Arial" panose="020B0604020202020204"/>
                <a:ea typeface="华文新魏" panose="02010800040101010101" pitchFamily="2" charset="-122"/>
              </a:rPr>
              <a:t>    </a:t>
            </a:r>
            <a:r>
              <a:rPr lang="en-US" altLang="zh-CN" sz="2800">
                <a:latin typeface="华文新魏" panose="02010800040101010101" pitchFamily="2" charset="-122"/>
                <a:ea typeface="华文新魏" panose="02010800040101010101" pitchFamily="2" charset="-122"/>
              </a:rPr>
              <a:t>  1</a:t>
            </a:r>
            <a:r>
              <a:rPr lang="zh-CN" altLang="en-US" sz="2800">
                <a:latin typeface="华文新魏" panose="02010800040101010101" pitchFamily="2" charset="-122"/>
                <a:ea typeface="华文新魏" panose="02010800040101010101" pitchFamily="2" charset="-122"/>
              </a:rPr>
              <a:t>、进入生产经营单位进行检查，调阅有关资料，向有关单位和人员了解情况。</a:t>
            </a:r>
            <a:br>
              <a:rPr lang="zh-CN" altLang="en-US" sz="2800">
                <a:latin typeface="华文新魏" panose="02010800040101010101" pitchFamily="2" charset="-122"/>
                <a:ea typeface="华文新魏" panose="02010800040101010101" pitchFamily="2" charset="-122"/>
              </a:rPr>
            </a:br>
            <a:br>
              <a:rPr lang="zh-CN" altLang="en-US" sz="2800">
                <a:latin typeface="华文新魏" panose="02010800040101010101" pitchFamily="2" charset="-122"/>
                <a:ea typeface="华文新魏" panose="02010800040101010101" pitchFamily="2" charset="-122"/>
              </a:rPr>
            </a:br>
            <a:r>
              <a:rPr lang="zh-CN" altLang="en-US" sz="2800">
                <a:latin typeface="Arial" panose="020B0604020202020204"/>
                <a:ea typeface="华文新魏" panose="02010800040101010101" pitchFamily="2" charset="-122"/>
              </a:rPr>
              <a:t> </a:t>
            </a:r>
            <a:r>
              <a:rPr lang="zh-CN" altLang="en-US" sz="2800">
                <a:latin typeface="华文新魏" panose="02010800040101010101" pitchFamily="2" charset="-122"/>
                <a:ea typeface="华文新魏" panose="02010800040101010101" pitchFamily="2" charset="-122"/>
              </a:rPr>
              <a:t>    </a:t>
            </a:r>
            <a:r>
              <a:rPr lang="en-US" altLang="zh-CN" sz="2800">
                <a:latin typeface="华文新魏" panose="02010800040101010101" pitchFamily="2" charset="-122"/>
                <a:ea typeface="华文新魏" panose="02010800040101010101" pitchFamily="2" charset="-122"/>
              </a:rPr>
              <a:t>2</a:t>
            </a:r>
            <a:r>
              <a:rPr lang="zh-CN" altLang="en-US" sz="2800">
                <a:latin typeface="华文新魏" panose="02010800040101010101" pitchFamily="2" charset="-122"/>
                <a:ea typeface="华文新魏" panose="02010800040101010101" pitchFamily="2" charset="-122"/>
              </a:rPr>
              <a:t>、对检查中发现的安全生产违法行为，当场予以纠正或者要求限期改正；对依法应当给予行政处罚的行为，依照本法和其他有关法律、行政法规的规定作出行政处罚决定。</a:t>
            </a:r>
            <a:br>
              <a:rPr lang="zh-CN" altLang="en-US" sz="2800">
                <a:latin typeface="华文新魏" panose="02010800040101010101" pitchFamily="2" charset="-122"/>
                <a:ea typeface="华文新魏" panose="02010800040101010101" pitchFamily="2" charset="-122"/>
              </a:rPr>
            </a:br>
            <a:endParaRPr lang="zh-CN" altLang="en-US" sz="2800">
              <a:latin typeface="华文新魏" panose="02010800040101010101" pitchFamily="2" charset="-122"/>
              <a:ea typeface="华文新魏" panose="02010800040101010101" pitchFamily="2" charset="-122"/>
            </a:endParaRPr>
          </a:p>
        </p:txBody>
      </p:sp>
      <p:sp>
        <p:nvSpPr>
          <p:cNvPr id="4" name="Title 1"/>
          <p:cNvSpPr txBox="1"/>
          <p:nvPr/>
        </p:nvSpPr>
        <p:spPr>
          <a:xfrm>
            <a:off x="323528" y="18864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Grp="1" noRot="1" noChangeArrowheads="1"/>
          </p:cNvSpPr>
          <p:nvPr>
            <p:ph type="body" idx="1"/>
          </p:nvPr>
        </p:nvSpPr>
        <p:spPr>
          <a:xfrm>
            <a:off x="323528" y="1052736"/>
            <a:ext cx="8382000" cy="5334000"/>
          </a:xfrm>
        </p:spPr>
        <p:txBody>
          <a:bodyPr/>
          <a:lstStyle/>
          <a:p>
            <a:pPr>
              <a:buFont typeface="Wingdings" panose="05000000000000000000" pitchFamily="2" charset="2"/>
              <a:buNone/>
            </a:pPr>
            <a:r>
              <a:rPr lang="en-US" altLang="zh-CN" sz="2800" dirty="0">
                <a:latin typeface="华文新魏" panose="02010800040101010101" pitchFamily="2" charset="-122"/>
                <a:ea typeface="华文新魏" panose="02010800040101010101" pitchFamily="2" charset="-122"/>
              </a:rPr>
              <a:t>            3</a:t>
            </a:r>
            <a:r>
              <a:rPr lang="zh-CN" altLang="en-US" sz="2800" dirty="0">
                <a:latin typeface="华文新魏" panose="02010800040101010101" pitchFamily="2" charset="-122"/>
                <a:ea typeface="华文新魏" panose="02010800040101010101" pitchFamily="2" charset="-122"/>
              </a:rPr>
              <a:t>、对检查中发现的事故隐患，应当责令立即排除；重大事故隐患排除前或者排除过程中无法保证安全的，应当责令从危险区域内撤出作业人员，责令暂时停产停业或者停止使用；重大事故隐患排除后，经审查同意，方可恢复生产经营和使用。</a:t>
            </a:r>
            <a:br>
              <a:rPr lang="zh-CN" altLang="en-US" sz="2800" dirty="0">
                <a:latin typeface="华文新魏" panose="02010800040101010101" pitchFamily="2" charset="-122"/>
                <a:ea typeface="华文新魏" panose="02010800040101010101" pitchFamily="2" charset="-122"/>
              </a:rPr>
            </a:br>
            <a:br>
              <a:rPr lang="zh-CN" altLang="en-US" sz="2800" dirty="0">
                <a:latin typeface="华文新魏" panose="02010800040101010101" pitchFamily="2" charset="-122"/>
                <a:ea typeface="华文新魏" panose="02010800040101010101" pitchFamily="2" charset="-122"/>
              </a:rPr>
            </a:br>
            <a:r>
              <a:rPr lang="zh-CN" altLang="en-US" sz="2800" dirty="0">
                <a:latin typeface="Arial" panose="020B0604020202020204"/>
                <a:ea typeface="华文新魏" panose="02010800040101010101" pitchFamily="2" charset="-122"/>
              </a:rPr>
              <a:t>    </a:t>
            </a: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4</a:t>
            </a:r>
            <a:r>
              <a:rPr lang="zh-CN" altLang="en-US" sz="2800" dirty="0">
                <a:latin typeface="华文新魏" panose="02010800040101010101" pitchFamily="2" charset="-122"/>
                <a:ea typeface="华文新魏" panose="02010800040101010101" pitchFamily="2" charset="-122"/>
              </a:rPr>
              <a:t>、对有根据认为不符合保障安全生产的国标或行标的设施、设备、器材予以查封或者扣押，并应当在十五日内依法作出处理决定。</a:t>
            </a:r>
            <a:br>
              <a:rPr lang="zh-CN" altLang="en-US" sz="2800" dirty="0">
                <a:latin typeface="华文新魏" panose="02010800040101010101" pitchFamily="2" charset="-122"/>
                <a:ea typeface="华文新魏" panose="02010800040101010101" pitchFamily="2" charset="-122"/>
              </a:rPr>
            </a:br>
            <a:br>
              <a:rPr lang="zh-CN" altLang="en-US" sz="2400" dirty="0">
                <a:latin typeface="华文新魏" panose="02010800040101010101" pitchFamily="2" charset="-122"/>
                <a:ea typeface="华文新魏" panose="02010800040101010101" pitchFamily="2" charset="-122"/>
              </a:rPr>
            </a:br>
            <a:r>
              <a:rPr lang="zh-CN" altLang="en-US" sz="2400" dirty="0">
                <a:latin typeface="Arial" panose="020B0604020202020204"/>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 监督检查不得影响被检查单位的正常生产经营活动。</a:t>
            </a:r>
            <a:br>
              <a:rPr lang="zh-CN" altLang="en-US" sz="2400" dirty="0">
                <a:latin typeface="华文新魏" panose="02010800040101010101" pitchFamily="2" charset="-122"/>
                <a:ea typeface="华文新魏" panose="02010800040101010101" pitchFamily="2" charset="-122"/>
              </a:rPr>
            </a:br>
            <a:r>
              <a:rPr lang="zh-CN" altLang="en-US" sz="2400" dirty="0">
                <a:latin typeface="华文新魏" panose="02010800040101010101" pitchFamily="2" charset="-122"/>
                <a:ea typeface="华文新魏" panose="02010800040101010101" pitchFamily="2" charset="-122"/>
              </a:rPr>
              <a:t> *生产经营单位应配合安检人员的检查，不得拒绝、阻挠。</a:t>
            </a:r>
            <a:endParaRPr lang="zh-CN" altLang="en-US" sz="2800"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a:xfrm>
            <a:off x="611560" y="980728"/>
            <a:ext cx="7772400" cy="1431925"/>
          </a:xfrm>
        </p:spPr>
        <p:txBody>
          <a:bodyPr>
            <a:normAutofit fontScale="90000"/>
          </a:bodyPr>
          <a:lstStyle/>
          <a:p>
            <a:r>
              <a:rPr lang="zh-CN" altLang="en-US" dirty="0">
                <a:solidFill>
                  <a:schemeClr val="tx1"/>
                </a:solidFill>
                <a:latin typeface="华文新魏" panose="02010800040101010101" pitchFamily="2" charset="-122"/>
                <a:ea typeface="华文新魏" panose="02010800040101010101" pitchFamily="2" charset="-122"/>
              </a:rPr>
              <a:t>五、对安全生产监督</a:t>
            </a:r>
            <a:br>
              <a:rPr lang="zh-CN" altLang="en-US" dirty="0">
                <a:solidFill>
                  <a:schemeClr val="tx1"/>
                </a:solidFill>
                <a:latin typeface="华文新魏" panose="02010800040101010101" pitchFamily="2" charset="-122"/>
                <a:ea typeface="华文新魏" panose="02010800040101010101" pitchFamily="2" charset="-122"/>
              </a:rPr>
            </a:br>
            <a:r>
              <a:rPr lang="zh-CN" altLang="en-US" dirty="0">
                <a:solidFill>
                  <a:schemeClr val="tx1"/>
                </a:solidFill>
                <a:latin typeface="华文新魏" panose="02010800040101010101" pitchFamily="2" charset="-122"/>
                <a:ea typeface="华文新魏" panose="02010800040101010101" pitchFamily="2" charset="-122"/>
              </a:rPr>
              <a:t>        检查人员的要求</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50179" name="Rectangle 3"/>
          <p:cNvSpPr>
            <a:spLocks noGrp="1" noRot="1" noChangeArrowheads="1"/>
          </p:cNvSpPr>
          <p:nvPr>
            <p:ph type="body" idx="1"/>
          </p:nvPr>
        </p:nvSpPr>
        <p:spPr>
          <a:xfrm>
            <a:off x="467544" y="2348880"/>
            <a:ext cx="8229600" cy="4267200"/>
          </a:xfrm>
        </p:spPr>
        <p:txBody>
          <a:bodyPr/>
          <a:lstStyle/>
          <a:p>
            <a:pPr>
              <a:lnSpc>
                <a:spcPct val="90000"/>
              </a:lnSpc>
              <a:buFont typeface="Wingdings" panose="05000000000000000000" pitchFamily="2" charset="2"/>
              <a:buNone/>
            </a:pPr>
            <a:r>
              <a:rPr lang="en-US" altLang="zh-CN" sz="2800" dirty="0">
                <a:latin typeface="华文新魏" panose="02010800040101010101" pitchFamily="2" charset="-122"/>
                <a:ea typeface="华文新魏" panose="02010800040101010101" pitchFamily="2" charset="-122"/>
              </a:rPr>
              <a:t>    1</a:t>
            </a:r>
            <a:r>
              <a:rPr lang="zh-CN" altLang="en-US" sz="2800" dirty="0">
                <a:latin typeface="华文新魏" panose="02010800040101010101" pitchFamily="2" charset="-122"/>
                <a:ea typeface="华文新魏" panose="02010800040101010101" pitchFamily="2" charset="-122"/>
              </a:rPr>
              <a:t>、 忠于职守，坚持原则，秉公执法。</a:t>
            </a:r>
            <a:endParaRPr lang="zh-CN" altLang="en-US" sz="28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a:t>
            </a:r>
            <a:r>
              <a:rPr lang="zh-CN" altLang="en-US" sz="2800" dirty="0">
                <a:latin typeface="Arial" panose="020B0604020202020204"/>
                <a:ea typeface="华文新魏" panose="02010800040101010101" pitchFamily="2" charset="-122"/>
              </a:rPr>
              <a:t>  </a:t>
            </a:r>
            <a:r>
              <a:rPr lang="zh-CN" altLang="en-US" sz="2800" dirty="0">
                <a:latin typeface="华文新魏" panose="02010800040101010101" pitchFamily="2" charset="-122"/>
                <a:ea typeface="华文新魏" panose="02010800040101010101" pitchFamily="2" charset="-122"/>
              </a:rPr>
              <a:t>执行监督检查任务时，必须出示有效的监督执法证件；</a:t>
            </a:r>
            <a:endParaRPr lang="zh-CN" altLang="en-US" sz="28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3</a:t>
            </a:r>
            <a:r>
              <a:rPr lang="zh-CN" altLang="en-US" sz="2800" dirty="0">
                <a:latin typeface="华文新魏" panose="02010800040101010101" pitchFamily="2" charset="-122"/>
                <a:ea typeface="华文新魏" panose="02010800040101010101" pitchFamily="2" charset="-122"/>
              </a:rPr>
              <a:t>、对涉及被检查单位的技术秘密和业务秘密，应为其保密。</a:t>
            </a:r>
            <a:endParaRPr lang="zh-CN" altLang="en-US" sz="28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r>
              <a:rPr lang="zh-CN" altLang="en-US" sz="2800" dirty="0">
                <a:latin typeface="Arial" panose="020B0604020202020204"/>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4</a:t>
            </a:r>
            <a:r>
              <a:rPr lang="zh-CN" altLang="en-US" sz="2800" dirty="0">
                <a:latin typeface="华文新魏" panose="02010800040101010101" pitchFamily="2" charset="-122"/>
                <a:ea typeface="华文新魏" panose="02010800040101010101" pitchFamily="2" charset="-122"/>
              </a:rPr>
              <a:t>、 应将检查的时间、地点、内容、发现的问题及其处理情况，作出书面记录，并由检查人员和被检查单位的负责人签字；被检查单位的负责人拒绝签字的，检查人员应当将情况记录在案，并向负有安全生产监督管理职责的部门报告。</a:t>
            </a: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rrowheads="1"/>
          </p:cNvSpPr>
          <p:nvPr>
            <p:ph type="title"/>
          </p:nvPr>
        </p:nvSpPr>
        <p:spPr>
          <a:xfrm>
            <a:off x="611560" y="1844824"/>
            <a:ext cx="7772400" cy="765175"/>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六、相关部门的配合</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51203" name="Rectangle 3"/>
          <p:cNvSpPr>
            <a:spLocks noGrp="1" noRot="1" noChangeArrowheads="1"/>
          </p:cNvSpPr>
          <p:nvPr>
            <p:ph type="body" idx="1"/>
          </p:nvPr>
        </p:nvSpPr>
        <p:spPr>
          <a:xfrm>
            <a:off x="899592" y="3212976"/>
            <a:ext cx="7710487" cy="2751138"/>
          </a:xfrm>
        </p:spPr>
        <p:txBody>
          <a:bodyPr/>
          <a:lstStyle/>
          <a:p>
            <a:pPr>
              <a:lnSpc>
                <a:spcPct val="90000"/>
              </a:lnSpc>
              <a:buFont typeface="Wingdings" panose="05000000000000000000" pitchFamily="2" charset="2"/>
              <a:buNone/>
            </a:pPr>
            <a:r>
              <a:rPr lang="en-US" altLang="zh-CN" dirty="0">
                <a:latin typeface="华文新魏" panose="02010800040101010101" pitchFamily="2" charset="-122"/>
                <a:ea typeface="华文新魏" panose="02010800040101010101" pitchFamily="2" charset="-122"/>
              </a:rPr>
              <a:t>     1</a:t>
            </a:r>
            <a:r>
              <a:rPr lang="zh-CN" altLang="en-US" dirty="0">
                <a:latin typeface="华文新魏" panose="02010800040101010101" pitchFamily="2" charset="-122"/>
                <a:ea typeface="华文新魏" panose="02010800040101010101" pitchFamily="2" charset="-122"/>
              </a:rPr>
              <a:t>、应当相互配合，实行联合检查；</a:t>
            </a:r>
            <a:endParaRPr lang="zh-CN" altLang="en-US"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2</a:t>
            </a:r>
            <a:r>
              <a:rPr lang="zh-CN" altLang="en-US" dirty="0">
                <a:latin typeface="华文新魏" panose="02010800040101010101" pitchFamily="2" charset="-122"/>
                <a:ea typeface="华文新魏" panose="02010800040101010101" pitchFamily="2" charset="-122"/>
              </a:rPr>
              <a:t>、确需分别进行检查的，应互通情况，发现存在的安全问题应当由其他有关部门进行处理的，应及时移送并形成记录备查，接受移送的部门应及时进行处理。</a:t>
            </a: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476672"/>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Rot="1" noChangeArrowheads="1"/>
          </p:cNvSpPr>
          <p:nvPr>
            <p:ph type="body" idx="1"/>
          </p:nvPr>
        </p:nvSpPr>
        <p:spPr>
          <a:xfrm>
            <a:off x="685800" y="762000"/>
            <a:ext cx="8001000" cy="5029200"/>
          </a:xfrm>
        </p:spPr>
        <p:txBody>
          <a:bodyPr/>
          <a:lstStyle/>
          <a:p>
            <a:pPr>
              <a:buFont typeface="Wingdings" panose="05000000000000000000" pitchFamily="2" charset="2"/>
              <a:buNone/>
            </a:pPr>
            <a:r>
              <a:rPr lang="en-US" altLang="zh-CN" sz="4000">
                <a:latin typeface="华文新魏" panose="02010800040101010101" pitchFamily="2" charset="-122"/>
                <a:ea typeface="华文新魏" panose="02010800040101010101" pitchFamily="2" charset="-122"/>
              </a:rPr>
              <a:t>     </a:t>
            </a:r>
            <a:r>
              <a:rPr lang="zh-CN" altLang="en-US" sz="4000">
                <a:latin typeface="华文新魏" panose="02010800040101010101" pitchFamily="2" charset="-122"/>
                <a:ea typeface="华文新魏" panose="02010800040101010101" pitchFamily="2" charset="-122"/>
              </a:rPr>
              <a:t>七、对安监部门及人员的监察</a:t>
            </a:r>
            <a:endParaRPr lang="zh-CN" altLang="en-US" sz="4000">
              <a:latin typeface="华文新魏" panose="02010800040101010101" pitchFamily="2" charset="-122"/>
              <a:ea typeface="华文新魏" panose="02010800040101010101" pitchFamily="2" charset="-122"/>
            </a:endParaRPr>
          </a:p>
          <a:p>
            <a:endParaRPr lang="zh-CN" altLang="en-US" sz="2800">
              <a:latin typeface="华文新魏" panose="02010800040101010101" pitchFamily="2" charset="-122"/>
              <a:ea typeface="华文新魏" panose="02010800040101010101" pitchFamily="2" charset="-122"/>
            </a:endParaRPr>
          </a:p>
          <a:p>
            <a:r>
              <a:rPr lang="zh-CN" altLang="en-US" sz="2800">
                <a:latin typeface="华文新魏" panose="02010800040101010101" pitchFamily="2" charset="-122"/>
                <a:ea typeface="华文新魏" panose="02010800040101010101" pitchFamily="2" charset="-122"/>
              </a:rPr>
              <a:t>    监察机关对负有安全生产监督管理职责的部门及其工作人员履行职责实施监察。</a:t>
            </a:r>
            <a:br>
              <a:rPr lang="zh-CN" altLang="en-US" sz="2800">
                <a:latin typeface="华文新魏" panose="02010800040101010101" pitchFamily="2" charset="-122"/>
                <a:ea typeface="华文新魏" panose="02010800040101010101" pitchFamily="2" charset="-122"/>
              </a:rPr>
            </a:br>
            <a:br>
              <a:rPr lang="zh-CN" altLang="en-US" sz="2800">
                <a:latin typeface="华文新魏" panose="02010800040101010101" pitchFamily="2" charset="-122"/>
                <a:ea typeface="华文新魏" panose="02010800040101010101" pitchFamily="2" charset="-122"/>
              </a:rPr>
            </a:br>
            <a:r>
              <a:rPr lang="zh-CN" altLang="en-US" sz="2800">
                <a:latin typeface="Arial" panose="020B0604020202020204"/>
                <a:ea typeface="华文新魏" panose="02010800040101010101" pitchFamily="2" charset="-122"/>
              </a:rPr>
              <a:t>    </a:t>
            </a:r>
            <a:r>
              <a:rPr lang="zh-CN" altLang="en-US" sz="4000">
                <a:latin typeface="华文新魏" panose="02010800040101010101" pitchFamily="2" charset="-122"/>
                <a:ea typeface="华文新魏" panose="02010800040101010101" pitchFamily="2" charset="-122"/>
              </a:rPr>
              <a:t>八、对中介机构规定</a:t>
            </a:r>
            <a:endParaRPr lang="zh-CN" altLang="en-US" sz="4000">
              <a:latin typeface="华文新魏" panose="02010800040101010101" pitchFamily="2" charset="-122"/>
              <a:ea typeface="华文新魏" panose="02010800040101010101" pitchFamily="2" charset="-122"/>
            </a:endParaRPr>
          </a:p>
          <a:p>
            <a:r>
              <a:rPr lang="zh-CN" altLang="en-US" sz="2800">
                <a:latin typeface="华文新魏" panose="02010800040101010101" pitchFamily="2" charset="-122"/>
                <a:ea typeface="华文新魏" panose="02010800040101010101" pitchFamily="2" charset="-122"/>
              </a:rPr>
              <a:t>    承担安全评价、认证、检测、检验的机构应当具备国家规定的资质条件，并对其作出的安全评价、认证、检测、检验的结果负责。</a:t>
            </a:r>
            <a:endParaRPr lang="zh-CN" altLang="en-US" sz="2800">
              <a:latin typeface="华文新魏" panose="02010800040101010101" pitchFamily="2" charset="-122"/>
              <a:ea typeface="华文新魏" panose="02010800040101010101" pitchFamily="2" charset="-122"/>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rrowheads="1"/>
          </p:cNvSpPr>
          <p:nvPr>
            <p:ph type="title"/>
          </p:nvPr>
        </p:nvSpPr>
        <p:spPr>
          <a:xfrm>
            <a:off x="612775" y="663575"/>
            <a:ext cx="7686675" cy="958850"/>
          </a:xfrm>
        </p:spPr>
        <p:txBody>
          <a:bodyPr/>
          <a:lstStyle/>
          <a:p>
            <a:r>
              <a:rPr lang="zh-CN" altLang="en-US">
                <a:solidFill>
                  <a:schemeClr val="tx1"/>
                </a:solidFill>
                <a:latin typeface="华文新魏" panose="02010800040101010101" pitchFamily="2" charset="-122"/>
                <a:ea typeface="华文新魏" panose="02010800040101010101" pitchFamily="2" charset="-122"/>
              </a:rPr>
              <a:t>九、举  报</a:t>
            </a:r>
            <a:endParaRPr lang="zh-CN" altLang="en-US">
              <a:solidFill>
                <a:schemeClr val="tx1"/>
              </a:solidFill>
              <a:latin typeface="华文新魏" panose="02010800040101010101" pitchFamily="2" charset="-122"/>
              <a:ea typeface="华文新魏" panose="02010800040101010101" pitchFamily="2" charset="-122"/>
            </a:endParaRPr>
          </a:p>
        </p:txBody>
      </p:sp>
      <p:sp>
        <p:nvSpPr>
          <p:cNvPr id="53251" name="Rectangle 3"/>
          <p:cNvSpPr>
            <a:spLocks noGrp="1" noRot="1" noChangeArrowheads="1"/>
          </p:cNvSpPr>
          <p:nvPr>
            <p:ph type="body" idx="1"/>
          </p:nvPr>
        </p:nvSpPr>
        <p:spPr>
          <a:xfrm>
            <a:off x="1060450" y="2046288"/>
            <a:ext cx="7562850" cy="3810000"/>
          </a:xfrm>
        </p:spPr>
        <p:txBody>
          <a:bodyPr>
            <a:normAutofit lnSpcReduction="10000"/>
          </a:bodyPr>
          <a:lstStyle/>
          <a:p>
            <a:pPr>
              <a:buFont typeface="Wingdings" panose="05000000000000000000" pitchFamily="2" charset="2"/>
              <a:buNone/>
            </a:pPr>
            <a:r>
              <a:rPr lang="en-US" altLang="zh-CN" sz="2800">
                <a:latin typeface="华文新魏" panose="02010800040101010101" pitchFamily="2" charset="-122"/>
                <a:ea typeface="华文新魏" panose="02010800040101010101" pitchFamily="2" charset="-122"/>
              </a:rPr>
              <a:t>         1</a:t>
            </a:r>
            <a:r>
              <a:rPr lang="zh-CN" altLang="en-US" sz="2800">
                <a:latin typeface="华文新魏" panose="02010800040101010101" pitchFamily="2" charset="-122"/>
                <a:ea typeface="华文新魏" panose="02010800040101010101" pitchFamily="2" charset="-122"/>
              </a:rPr>
              <a:t>、 安监部门：应建立举报制度，公开举报电话、信箱或者电子邮件地址，受理有关安全生产的举报；受理的举报事项经调查核实后，应当形成书面材料；需要落实整改措施的，报经有关负责人签字并督促落实。</a:t>
            </a:r>
            <a:br>
              <a:rPr lang="zh-CN" altLang="en-US" sz="2800">
                <a:latin typeface="华文新魏" panose="02010800040101010101" pitchFamily="2" charset="-122"/>
                <a:ea typeface="华文新魏" panose="02010800040101010101" pitchFamily="2" charset="-122"/>
              </a:rPr>
            </a:br>
            <a:br>
              <a:rPr lang="zh-CN" altLang="en-US" sz="2800">
                <a:latin typeface="华文新魏" panose="02010800040101010101" pitchFamily="2" charset="-122"/>
                <a:ea typeface="华文新魏" panose="02010800040101010101" pitchFamily="2" charset="-122"/>
              </a:rPr>
            </a:br>
            <a:r>
              <a:rPr lang="zh-CN" altLang="en-US" sz="2800">
                <a:latin typeface="华文新魏" panose="02010800040101010101" pitchFamily="2" charset="-122"/>
                <a:ea typeface="华文新魏" panose="02010800040101010101" pitchFamily="2" charset="-122"/>
              </a:rPr>
              <a:t>    </a:t>
            </a:r>
            <a:r>
              <a:rPr lang="en-US" altLang="zh-CN" sz="2800">
                <a:latin typeface="华文新魏" panose="02010800040101010101" pitchFamily="2" charset="-122"/>
                <a:ea typeface="华文新魏" panose="02010800040101010101" pitchFamily="2" charset="-122"/>
              </a:rPr>
              <a:t>2</a:t>
            </a:r>
            <a:r>
              <a:rPr lang="zh-CN" altLang="en-US" sz="2800">
                <a:latin typeface="华文新魏" panose="02010800040101010101" pitchFamily="2" charset="-122"/>
                <a:ea typeface="华文新魏" panose="02010800040101010101" pitchFamily="2" charset="-122"/>
              </a:rPr>
              <a:t>、 任何单位或者个人：对事故隐患或者安全生产违法行为，均有权向负有安全生产监督管理职责的部门报告或者举报。</a:t>
            </a:r>
            <a:endParaRPr lang="zh-CN" altLang="en-US" sz="2800">
              <a:latin typeface="华文新魏" panose="02010800040101010101" pitchFamily="2" charset="-122"/>
              <a:ea typeface="华文新魏" panose="02010800040101010101" pitchFamily="2" charset="-122"/>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Rot="1" noChangeArrowheads="1"/>
          </p:cNvSpPr>
          <p:nvPr>
            <p:ph type="body" idx="1"/>
          </p:nvPr>
        </p:nvSpPr>
        <p:spPr>
          <a:xfrm>
            <a:off x="685800" y="685800"/>
            <a:ext cx="8001000" cy="5105400"/>
          </a:xfrm>
        </p:spPr>
        <p:txBody>
          <a:bodyPr/>
          <a:lstStyle/>
          <a:p>
            <a:pPr>
              <a:buFont typeface="Wingdings" panose="05000000000000000000" pitchFamily="2" charset="2"/>
              <a:buNone/>
            </a:pPr>
            <a:r>
              <a:rPr lang="en-US" altLang="zh-CN">
                <a:latin typeface="华文新魏" panose="02010800040101010101" pitchFamily="2" charset="-122"/>
                <a:ea typeface="华文新魏" panose="02010800040101010101" pitchFamily="2" charset="-122"/>
              </a:rPr>
              <a:t>         3</a:t>
            </a:r>
            <a:r>
              <a:rPr lang="zh-CN" altLang="en-US">
                <a:latin typeface="华文新魏" panose="02010800040101010101" pitchFamily="2" charset="-122"/>
                <a:ea typeface="华文新魏" panose="02010800040101010101" pitchFamily="2" charset="-122"/>
              </a:rPr>
              <a:t>、 居民委员会、村民委员会：发现其所在区域内的生产经营单位存在事故隐患或者安全生产违法行为时，应当向当地人民政府或者有关部门报告。</a:t>
            </a:r>
            <a:br>
              <a:rPr lang="zh-CN" altLang="en-US">
                <a:latin typeface="华文新魏" panose="02010800040101010101" pitchFamily="2" charset="-122"/>
                <a:ea typeface="华文新魏" panose="02010800040101010101" pitchFamily="2" charset="-122"/>
              </a:rPr>
            </a:br>
            <a:br>
              <a:rPr lang="zh-CN" altLang="en-US">
                <a:latin typeface="华文新魏" panose="02010800040101010101" pitchFamily="2" charset="-122"/>
                <a:ea typeface="华文新魏" panose="02010800040101010101" pitchFamily="2" charset="-122"/>
              </a:rPr>
            </a:br>
            <a:r>
              <a:rPr lang="zh-CN" altLang="en-US">
                <a:latin typeface="Arial" panose="020B0604020202020204"/>
                <a:ea typeface="华文新魏" panose="02010800040101010101" pitchFamily="2" charset="-122"/>
              </a:rPr>
              <a:t> </a:t>
            </a:r>
            <a:r>
              <a:rPr lang="zh-CN" altLang="en-US">
                <a:latin typeface="华文新魏" panose="02010800040101010101" pitchFamily="2" charset="-122"/>
                <a:ea typeface="华文新魏" panose="02010800040101010101" pitchFamily="2" charset="-122"/>
              </a:rPr>
              <a:t>    </a:t>
            </a:r>
            <a:r>
              <a:rPr lang="en-US" altLang="zh-CN">
                <a:latin typeface="华文新魏" panose="02010800040101010101" pitchFamily="2" charset="-122"/>
                <a:ea typeface="华文新魏" panose="02010800040101010101" pitchFamily="2" charset="-122"/>
              </a:rPr>
              <a:t>4</a:t>
            </a:r>
            <a:r>
              <a:rPr lang="zh-CN" altLang="en-US">
                <a:latin typeface="华文新魏" panose="02010800040101010101" pitchFamily="2" charset="-122"/>
                <a:ea typeface="华文新魏" panose="02010800040101010101" pitchFamily="2" charset="-122"/>
              </a:rPr>
              <a:t>、 县级以上各级人民政府及其有关部门：对报告重大事故隐患或者举报安全生产违法行为的有功人员，给予奖励。</a:t>
            </a:r>
            <a:endParaRPr lang="zh-CN" altLang="en-US">
              <a:latin typeface="华文新魏" panose="02010800040101010101" pitchFamily="2" charset="-122"/>
              <a:ea typeface="华文新魏" panose="02010800040101010101" pitchFamily="2" charset="-122"/>
            </a:endParaRPr>
          </a:p>
          <a:p>
            <a:r>
              <a:rPr lang="zh-CN" altLang="en-US">
                <a:latin typeface="华文新魏" panose="02010800040101010101" pitchFamily="2" charset="-122"/>
                <a:ea typeface="华文新魏" panose="02010800040101010101" pitchFamily="2" charset="-122"/>
              </a:rPr>
              <a:t>    具体奖励办法由国务院负责安全生产监督管理的部门会同国务院财政部门制定。</a:t>
            </a:r>
            <a:endParaRPr lang="zh-CN" altLang="en-US">
              <a:latin typeface="华文新魏" panose="02010800040101010101" pitchFamily="2" charset="-122"/>
              <a:ea typeface="华文新魏" panose="02010800040101010101" pitchFamily="2" charset="-122"/>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rrowheads="1"/>
          </p:cNvSpPr>
          <p:nvPr>
            <p:ph type="title"/>
          </p:nvPr>
        </p:nvSpPr>
        <p:spPr>
          <a:xfrm>
            <a:off x="685800" y="798513"/>
            <a:ext cx="7772400" cy="765175"/>
          </a:xfrm>
        </p:spPr>
        <p:txBody>
          <a:bodyPr/>
          <a:lstStyle/>
          <a:p>
            <a:r>
              <a:rPr lang="zh-CN" altLang="en-US">
                <a:solidFill>
                  <a:schemeClr val="tx1"/>
                </a:solidFill>
                <a:latin typeface="华文新魏" panose="02010800040101010101" pitchFamily="2" charset="-122"/>
                <a:ea typeface="华文新魏" panose="02010800040101010101" pitchFamily="2" charset="-122"/>
              </a:rPr>
              <a:t>十、新闻单位的义务及权利</a:t>
            </a:r>
            <a:endParaRPr lang="zh-CN" altLang="en-US">
              <a:solidFill>
                <a:schemeClr val="tx1"/>
              </a:solidFill>
              <a:latin typeface="华文新魏" panose="02010800040101010101" pitchFamily="2" charset="-122"/>
              <a:ea typeface="华文新魏" panose="02010800040101010101" pitchFamily="2" charset="-122"/>
            </a:endParaRPr>
          </a:p>
        </p:txBody>
      </p:sp>
      <p:sp>
        <p:nvSpPr>
          <p:cNvPr id="55299" name="Rectangle 3"/>
          <p:cNvSpPr>
            <a:spLocks noGrp="1" noRot="1" noChangeArrowheads="1"/>
          </p:cNvSpPr>
          <p:nvPr>
            <p:ph type="body" idx="1"/>
          </p:nvPr>
        </p:nvSpPr>
        <p:spPr>
          <a:xfrm>
            <a:off x="1060450" y="2257425"/>
            <a:ext cx="7562850" cy="3810000"/>
          </a:xfrm>
        </p:spPr>
        <p:txBody>
          <a:bodyPr>
            <a:normAutofit lnSpcReduction="10000"/>
          </a:bodyPr>
          <a:lstStyle/>
          <a:p>
            <a:pPr>
              <a:lnSpc>
                <a:spcPct val="90000"/>
              </a:lnSpc>
            </a:pPr>
            <a:endParaRPr lang="en-US" altLang="zh-CN" sz="280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en-US" altLang="zh-CN" sz="2800">
                <a:latin typeface="华文新魏" panose="02010800040101010101" pitchFamily="2" charset="-122"/>
                <a:ea typeface="华文新魏" panose="02010800040101010101" pitchFamily="2" charset="-122"/>
              </a:rPr>
              <a:t>        </a:t>
            </a:r>
            <a:r>
              <a:rPr lang="zh-CN" altLang="en-US" sz="2800">
                <a:latin typeface="华文新魏" panose="02010800040101010101" pitchFamily="2" charset="-122"/>
                <a:ea typeface="华文新魏" panose="02010800040101010101" pitchFamily="2" charset="-122"/>
              </a:rPr>
              <a:t>新闻、出版、广播、电影、电视等单位：</a:t>
            </a:r>
            <a:endParaRPr lang="zh-CN" altLang="en-US" sz="2800">
              <a:latin typeface="华文新魏" panose="02010800040101010101" pitchFamily="2" charset="-122"/>
              <a:ea typeface="华文新魏" panose="02010800040101010101" pitchFamily="2" charset="-122"/>
            </a:endParaRPr>
          </a:p>
          <a:p>
            <a:pPr>
              <a:lnSpc>
                <a:spcPct val="90000"/>
              </a:lnSpc>
            </a:pPr>
            <a:endParaRPr lang="zh-CN" altLang="en-US" sz="2800">
              <a:latin typeface="华文新魏" panose="02010800040101010101" pitchFamily="2" charset="-122"/>
              <a:ea typeface="华文新魏" panose="02010800040101010101" pitchFamily="2" charset="-122"/>
            </a:endParaRPr>
          </a:p>
          <a:p>
            <a:pPr>
              <a:lnSpc>
                <a:spcPct val="90000"/>
              </a:lnSpc>
            </a:pPr>
            <a:r>
              <a:rPr lang="zh-CN" altLang="en-US" sz="2800">
                <a:latin typeface="华文新魏" panose="02010800040101010101" pitchFamily="2" charset="-122"/>
                <a:ea typeface="华文新魏" panose="02010800040101010101" pitchFamily="2" charset="-122"/>
              </a:rPr>
              <a:t>    </a:t>
            </a:r>
            <a:r>
              <a:rPr lang="en-US" altLang="zh-CN" sz="2800">
                <a:latin typeface="华文新魏" panose="02010800040101010101" pitchFamily="2" charset="-122"/>
                <a:ea typeface="华文新魏" panose="02010800040101010101" pitchFamily="2" charset="-122"/>
              </a:rPr>
              <a:t>1</a:t>
            </a:r>
            <a:r>
              <a:rPr lang="zh-CN" altLang="en-US" sz="2800">
                <a:latin typeface="华文新魏" panose="02010800040101010101" pitchFamily="2" charset="-122"/>
                <a:ea typeface="华文新魏" panose="02010800040101010101" pitchFamily="2" charset="-122"/>
              </a:rPr>
              <a:t>、有进行安全生产宣传教育的义务；</a:t>
            </a:r>
            <a:endParaRPr lang="zh-CN" altLang="en-US" sz="2800">
              <a:latin typeface="华文新魏" panose="02010800040101010101" pitchFamily="2" charset="-122"/>
              <a:ea typeface="华文新魏" panose="02010800040101010101" pitchFamily="2" charset="-122"/>
            </a:endParaRPr>
          </a:p>
          <a:p>
            <a:pPr>
              <a:lnSpc>
                <a:spcPct val="90000"/>
              </a:lnSpc>
            </a:pPr>
            <a:r>
              <a:rPr lang="zh-CN" altLang="en-US" sz="2800">
                <a:latin typeface="华文新魏" panose="02010800040101010101" pitchFamily="2" charset="-122"/>
                <a:ea typeface="华文新魏" panose="02010800040101010101" pitchFamily="2" charset="-122"/>
              </a:rPr>
              <a:t>    </a:t>
            </a:r>
            <a:r>
              <a:rPr lang="en-US" altLang="zh-CN" sz="2800">
                <a:latin typeface="华文新魏" panose="02010800040101010101" pitchFamily="2" charset="-122"/>
                <a:ea typeface="华文新魏" panose="02010800040101010101" pitchFamily="2" charset="-122"/>
              </a:rPr>
              <a:t>2</a:t>
            </a:r>
            <a:r>
              <a:rPr lang="zh-CN" altLang="en-US" sz="2800">
                <a:latin typeface="华文新魏" panose="02010800040101010101" pitchFamily="2" charset="-122"/>
                <a:ea typeface="华文新魏" panose="02010800040101010101" pitchFamily="2" charset="-122"/>
              </a:rPr>
              <a:t>、有对违反安全生产法律、法规的行为进行舆论监督的权利。</a:t>
            </a:r>
            <a:br>
              <a:rPr lang="zh-CN" altLang="en-US" sz="2800">
                <a:latin typeface="华文新魏" panose="02010800040101010101" pitchFamily="2" charset="-122"/>
                <a:ea typeface="华文新魏" panose="02010800040101010101" pitchFamily="2" charset="-122"/>
              </a:rPr>
            </a:br>
            <a:br>
              <a:rPr lang="zh-CN" altLang="en-US" sz="2800">
                <a:latin typeface="华文新魏" panose="02010800040101010101" pitchFamily="2" charset="-122"/>
                <a:ea typeface="华文新魏" panose="02010800040101010101" pitchFamily="2" charset="-122"/>
              </a:rPr>
            </a:br>
            <a:br>
              <a:rPr lang="zh-CN" altLang="en-US" sz="2800">
                <a:latin typeface="华文新魏" panose="02010800040101010101" pitchFamily="2" charset="-122"/>
                <a:ea typeface="华文新魏" panose="02010800040101010101" pitchFamily="2" charset="-122"/>
              </a:rPr>
            </a:br>
            <a:endParaRPr lang="zh-CN" altLang="en-US" sz="2800">
              <a:latin typeface="华文新魏" panose="02010800040101010101" pitchFamily="2" charset="-122"/>
              <a:ea typeface="华文新魏" panose="02010800040101010101" pitchFamily="2" charset="-122"/>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a:xfrm>
            <a:off x="533400" y="2098675"/>
            <a:ext cx="8153400" cy="2532063"/>
          </a:xfrm>
        </p:spPr>
        <p:txBody>
          <a:bodyPr/>
          <a:lstStyle/>
          <a:p>
            <a:r>
              <a:rPr lang="zh-CN" altLang="en-US" sz="4800">
                <a:solidFill>
                  <a:schemeClr val="tx1"/>
                </a:solidFill>
                <a:latin typeface="华文新魏" panose="02010800040101010101" pitchFamily="2" charset="-122"/>
                <a:ea typeface="华文新魏" panose="02010800040101010101" pitchFamily="2" charset="-122"/>
              </a:rPr>
              <a:t>第 五 章 </a:t>
            </a:r>
            <a:br>
              <a:rPr lang="zh-CN" altLang="en-US" sz="4800">
                <a:solidFill>
                  <a:schemeClr val="tx1"/>
                </a:solidFill>
                <a:latin typeface="华文新魏" panose="02010800040101010101" pitchFamily="2" charset="-122"/>
                <a:ea typeface="华文新魏" panose="02010800040101010101" pitchFamily="2" charset="-122"/>
              </a:rPr>
            </a:br>
            <a:br>
              <a:rPr lang="zh-CN" altLang="en-US" sz="1600">
                <a:solidFill>
                  <a:schemeClr val="tx1"/>
                </a:solidFill>
                <a:latin typeface="华文新魏" panose="02010800040101010101" pitchFamily="2" charset="-122"/>
                <a:ea typeface="华文新魏" panose="02010800040101010101" pitchFamily="2" charset="-122"/>
              </a:rPr>
            </a:br>
            <a:r>
              <a:rPr lang="zh-CN" altLang="en-US" sz="4800">
                <a:solidFill>
                  <a:schemeClr val="tx1"/>
                </a:solidFill>
                <a:latin typeface="华文新魏" panose="02010800040101010101" pitchFamily="2" charset="-122"/>
                <a:ea typeface="华文新魏" panose="02010800040101010101" pitchFamily="2" charset="-122"/>
              </a:rPr>
              <a:t>生产安全事故的应</a:t>
            </a:r>
            <a:br>
              <a:rPr lang="zh-CN" altLang="en-US" sz="4800">
                <a:solidFill>
                  <a:schemeClr val="tx1"/>
                </a:solidFill>
                <a:latin typeface="华文新魏" panose="02010800040101010101" pitchFamily="2" charset="-122"/>
                <a:ea typeface="华文新魏" panose="02010800040101010101" pitchFamily="2" charset="-122"/>
              </a:rPr>
            </a:br>
            <a:r>
              <a:rPr lang="zh-CN" altLang="en-US" sz="4800">
                <a:solidFill>
                  <a:schemeClr val="tx1"/>
                </a:solidFill>
                <a:latin typeface="华文新魏" panose="02010800040101010101" pitchFamily="2" charset="-122"/>
                <a:ea typeface="华文新魏" panose="02010800040101010101" pitchFamily="2" charset="-122"/>
              </a:rPr>
              <a:t>急救援与调查处理</a:t>
            </a:r>
            <a:endParaRPr lang="zh-CN" altLang="en-US" sz="4800">
              <a:solidFill>
                <a:schemeClr val="tx1"/>
              </a:solidFill>
              <a:latin typeface="华文新魏" panose="02010800040101010101" pitchFamily="2" charset="-122"/>
              <a:ea typeface="华文新魏" panose="02010800040101010101" pitchFamily="2" charset="-122"/>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rrowheads="1"/>
          </p:cNvSpPr>
          <p:nvPr>
            <p:ph type="title"/>
          </p:nvPr>
        </p:nvSpPr>
        <p:spPr>
          <a:xfrm>
            <a:off x="395536" y="764704"/>
            <a:ext cx="8229600" cy="1143000"/>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一、事故的类别</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157699" name="Rectangle 3"/>
          <p:cNvSpPr>
            <a:spLocks noGrp="1" noRot="1" noChangeArrowheads="1"/>
          </p:cNvSpPr>
          <p:nvPr>
            <p:ph type="body" idx="1"/>
          </p:nvPr>
        </p:nvSpPr>
        <p:spPr>
          <a:xfrm>
            <a:off x="179512" y="1628800"/>
            <a:ext cx="8712968" cy="4886003"/>
          </a:xfrm>
        </p:spPr>
        <p:txBody>
          <a:bodyPr>
            <a:normAutofit lnSpcReduction="10000"/>
          </a:bodyPr>
          <a:lstStyle/>
          <a:p>
            <a:pPr>
              <a:lnSpc>
                <a:spcPct val="80000"/>
              </a:lnSpc>
            </a:pPr>
            <a:r>
              <a:rPr lang="zh-CN" altLang="en-US" sz="2000" dirty="0">
                <a:latin typeface="华文新魏" panose="02010800040101010101" pitchFamily="2" charset="-122"/>
                <a:ea typeface="华文新魏" panose="02010800040101010101" pitchFamily="2" charset="-122"/>
              </a:rPr>
              <a:t>根据生产安全事故（以下简称事故）造成的人员伤亡或者直接经济损失，事故一般分为以下等级：</a:t>
            </a:r>
            <a:br>
              <a:rPr lang="zh-CN" altLang="en-US" sz="2000" dirty="0">
                <a:latin typeface="华文新魏" panose="02010800040101010101" pitchFamily="2" charset="-122"/>
                <a:ea typeface="华文新魏" panose="02010800040101010101" pitchFamily="2" charset="-122"/>
              </a:rPr>
            </a:br>
            <a:r>
              <a:rPr lang="zh-CN" altLang="en-US" sz="2000" dirty="0">
                <a:latin typeface="Arial" panose="020B0604020202020204"/>
                <a:ea typeface="华文新魏" panose="02010800040101010101" pitchFamily="2" charset="-122"/>
              </a:rPr>
              <a:t>    </a:t>
            </a:r>
            <a:endParaRPr lang="en-US" altLang="zh-CN" sz="2000" dirty="0" smtClean="0">
              <a:latin typeface="Arial" panose="020B0604020202020204"/>
              <a:ea typeface="华文新魏" panose="02010800040101010101" pitchFamily="2" charset="-122"/>
            </a:endParaRPr>
          </a:p>
          <a:p>
            <a:pPr>
              <a:lnSpc>
                <a:spcPct val="80000"/>
              </a:lnSpc>
              <a:buNone/>
            </a:pPr>
            <a:r>
              <a:rPr lang="zh-CN" altLang="en-US" sz="2000" dirty="0" smtClean="0">
                <a:latin typeface="华文新魏" panose="02010800040101010101" pitchFamily="2" charset="-122"/>
                <a:ea typeface="华文新魏" panose="02010800040101010101" pitchFamily="2" charset="-122"/>
              </a:rPr>
              <a:t>     （</a:t>
            </a:r>
            <a:r>
              <a:rPr lang="zh-CN" altLang="en-US" sz="2000" dirty="0">
                <a:latin typeface="华文新魏" panose="02010800040101010101" pitchFamily="2" charset="-122"/>
                <a:ea typeface="华文新魏" panose="02010800040101010101" pitchFamily="2" charset="-122"/>
              </a:rPr>
              <a:t>一）特别重大事故，是指造成</a:t>
            </a:r>
            <a:r>
              <a:rPr lang="en-US" altLang="zh-CN" sz="2000" dirty="0">
                <a:latin typeface="华文新魏" panose="02010800040101010101" pitchFamily="2" charset="-122"/>
                <a:ea typeface="华文新魏" panose="02010800040101010101" pitchFamily="2" charset="-122"/>
              </a:rPr>
              <a:t>30</a:t>
            </a:r>
            <a:r>
              <a:rPr lang="zh-CN" altLang="en-US" sz="2000" dirty="0">
                <a:latin typeface="华文新魏" panose="02010800040101010101" pitchFamily="2" charset="-122"/>
                <a:ea typeface="华文新魏" panose="02010800040101010101" pitchFamily="2" charset="-122"/>
              </a:rPr>
              <a:t>人以上死亡，或者</a:t>
            </a:r>
            <a:r>
              <a:rPr lang="en-US" altLang="zh-CN" sz="2000" dirty="0">
                <a:latin typeface="华文新魏" panose="02010800040101010101" pitchFamily="2" charset="-122"/>
                <a:ea typeface="华文新魏" panose="02010800040101010101" pitchFamily="2" charset="-122"/>
              </a:rPr>
              <a:t>100</a:t>
            </a:r>
            <a:r>
              <a:rPr lang="zh-CN" altLang="en-US" sz="2000" dirty="0">
                <a:latin typeface="华文新魏" panose="02010800040101010101" pitchFamily="2" charset="-122"/>
                <a:ea typeface="华文新魏" panose="02010800040101010101" pitchFamily="2" charset="-122"/>
              </a:rPr>
              <a:t>人以上重伤（包括急性工业中毒，下同），或者</a:t>
            </a:r>
            <a:r>
              <a:rPr lang="en-US" altLang="zh-CN" sz="2000" dirty="0">
                <a:latin typeface="华文新魏" panose="02010800040101010101" pitchFamily="2" charset="-122"/>
                <a:ea typeface="华文新魏" panose="02010800040101010101" pitchFamily="2" charset="-122"/>
              </a:rPr>
              <a:t>1</a:t>
            </a:r>
            <a:r>
              <a:rPr lang="zh-CN" altLang="en-US" sz="2000" dirty="0">
                <a:latin typeface="华文新魏" panose="02010800040101010101" pitchFamily="2" charset="-122"/>
                <a:ea typeface="华文新魏" panose="02010800040101010101" pitchFamily="2" charset="-122"/>
              </a:rPr>
              <a:t>亿元以上直接经济损失的事故</a:t>
            </a:r>
            <a:r>
              <a:rPr lang="zh-CN" altLang="en-US" sz="2000" dirty="0" smtClean="0">
                <a:latin typeface="华文新魏" panose="02010800040101010101" pitchFamily="2" charset="-122"/>
                <a:ea typeface="华文新魏" panose="02010800040101010101" pitchFamily="2" charset="-122"/>
              </a:rPr>
              <a:t>；</a:t>
            </a:r>
            <a:endParaRPr lang="en-US" altLang="zh-CN" sz="2000" dirty="0" smtClean="0">
              <a:latin typeface="华文新魏" panose="02010800040101010101" pitchFamily="2" charset="-122"/>
              <a:ea typeface="华文新魏" panose="02010800040101010101" pitchFamily="2" charset="-122"/>
            </a:endParaRPr>
          </a:p>
          <a:p>
            <a:pPr>
              <a:lnSpc>
                <a:spcPct val="80000"/>
              </a:lnSpc>
              <a:buNone/>
            </a:pPr>
            <a:br>
              <a:rPr lang="zh-CN" altLang="en-US" sz="2000" dirty="0">
                <a:latin typeface="华文新魏" panose="02010800040101010101" pitchFamily="2" charset="-122"/>
                <a:ea typeface="华文新魏" panose="02010800040101010101" pitchFamily="2" charset="-122"/>
              </a:rPr>
            </a:br>
            <a:r>
              <a:rPr lang="zh-CN" altLang="en-US" sz="2000" dirty="0" smtClean="0">
                <a:latin typeface="华文新魏" panose="02010800040101010101" pitchFamily="2" charset="-122"/>
                <a:ea typeface="华文新魏" panose="02010800040101010101" pitchFamily="2" charset="-122"/>
              </a:rPr>
              <a:t>（</a:t>
            </a:r>
            <a:r>
              <a:rPr lang="zh-CN" altLang="en-US" sz="2000" dirty="0">
                <a:latin typeface="华文新魏" panose="02010800040101010101" pitchFamily="2" charset="-122"/>
                <a:ea typeface="华文新魏" panose="02010800040101010101" pitchFamily="2" charset="-122"/>
              </a:rPr>
              <a:t>二）重大事故，是指造成</a:t>
            </a:r>
            <a:r>
              <a:rPr lang="en-US" altLang="zh-CN" sz="2000" dirty="0">
                <a:latin typeface="华文新魏" panose="02010800040101010101" pitchFamily="2" charset="-122"/>
                <a:ea typeface="华文新魏" panose="02010800040101010101" pitchFamily="2" charset="-122"/>
              </a:rPr>
              <a:t>10</a:t>
            </a:r>
            <a:r>
              <a:rPr lang="zh-CN" altLang="en-US" sz="2000" dirty="0">
                <a:latin typeface="华文新魏" panose="02010800040101010101" pitchFamily="2" charset="-122"/>
                <a:ea typeface="华文新魏" panose="02010800040101010101" pitchFamily="2" charset="-122"/>
              </a:rPr>
              <a:t>人以上</a:t>
            </a:r>
            <a:r>
              <a:rPr lang="en-US" altLang="zh-CN" sz="2000" dirty="0">
                <a:latin typeface="华文新魏" panose="02010800040101010101" pitchFamily="2" charset="-122"/>
                <a:ea typeface="华文新魏" panose="02010800040101010101" pitchFamily="2" charset="-122"/>
              </a:rPr>
              <a:t>30</a:t>
            </a:r>
            <a:r>
              <a:rPr lang="zh-CN" altLang="en-US" sz="2000" dirty="0">
                <a:latin typeface="华文新魏" panose="02010800040101010101" pitchFamily="2" charset="-122"/>
                <a:ea typeface="华文新魏" panose="02010800040101010101" pitchFamily="2" charset="-122"/>
              </a:rPr>
              <a:t>人以下死亡，或者</a:t>
            </a:r>
            <a:r>
              <a:rPr lang="en-US" altLang="zh-CN" sz="2000" dirty="0">
                <a:latin typeface="华文新魏" panose="02010800040101010101" pitchFamily="2" charset="-122"/>
                <a:ea typeface="华文新魏" panose="02010800040101010101" pitchFamily="2" charset="-122"/>
              </a:rPr>
              <a:t>50</a:t>
            </a:r>
            <a:r>
              <a:rPr lang="zh-CN" altLang="en-US" sz="2000" dirty="0">
                <a:latin typeface="华文新魏" panose="02010800040101010101" pitchFamily="2" charset="-122"/>
                <a:ea typeface="华文新魏" panose="02010800040101010101" pitchFamily="2" charset="-122"/>
              </a:rPr>
              <a:t>人以上</a:t>
            </a:r>
            <a:r>
              <a:rPr lang="en-US" altLang="zh-CN" sz="2000" dirty="0">
                <a:latin typeface="华文新魏" panose="02010800040101010101" pitchFamily="2" charset="-122"/>
                <a:ea typeface="华文新魏" panose="02010800040101010101" pitchFamily="2" charset="-122"/>
              </a:rPr>
              <a:t>100</a:t>
            </a:r>
            <a:r>
              <a:rPr lang="zh-CN" altLang="en-US" sz="2000" dirty="0">
                <a:latin typeface="华文新魏" panose="02010800040101010101" pitchFamily="2" charset="-122"/>
                <a:ea typeface="华文新魏" panose="02010800040101010101" pitchFamily="2" charset="-122"/>
              </a:rPr>
              <a:t>人以下重伤，或者</a:t>
            </a:r>
            <a:r>
              <a:rPr lang="en-US" altLang="zh-CN" sz="2000" dirty="0">
                <a:latin typeface="华文新魏" panose="02010800040101010101" pitchFamily="2" charset="-122"/>
                <a:ea typeface="华文新魏" panose="02010800040101010101" pitchFamily="2" charset="-122"/>
              </a:rPr>
              <a:t>5000</a:t>
            </a:r>
            <a:r>
              <a:rPr lang="zh-CN" altLang="en-US" sz="2000" dirty="0">
                <a:latin typeface="华文新魏" panose="02010800040101010101" pitchFamily="2" charset="-122"/>
                <a:ea typeface="华文新魏" panose="02010800040101010101" pitchFamily="2" charset="-122"/>
              </a:rPr>
              <a:t>万元以上</a:t>
            </a:r>
            <a:r>
              <a:rPr lang="en-US" altLang="zh-CN" sz="2000" dirty="0">
                <a:latin typeface="华文新魏" panose="02010800040101010101" pitchFamily="2" charset="-122"/>
                <a:ea typeface="华文新魏" panose="02010800040101010101" pitchFamily="2" charset="-122"/>
              </a:rPr>
              <a:t>1</a:t>
            </a:r>
            <a:r>
              <a:rPr lang="zh-CN" altLang="en-US" sz="2000" dirty="0">
                <a:latin typeface="华文新魏" panose="02010800040101010101" pitchFamily="2" charset="-122"/>
                <a:ea typeface="华文新魏" panose="02010800040101010101" pitchFamily="2" charset="-122"/>
              </a:rPr>
              <a:t>亿元以下直接经济损失的事故</a:t>
            </a:r>
            <a:r>
              <a:rPr lang="zh-CN" altLang="en-US" sz="2000" dirty="0" smtClean="0">
                <a:latin typeface="华文新魏" panose="02010800040101010101" pitchFamily="2" charset="-122"/>
                <a:ea typeface="华文新魏" panose="02010800040101010101" pitchFamily="2" charset="-122"/>
              </a:rPr>
              <a:t>；</a:t>
            </a:r>
            <a:endParaRPr lang="en-US" altLang="zh-CN" sz="2000" dirty="0" smtClean="0">
              <a:latin typeface="华文新魏" panose="02010800040101010101" pitchFamily="2" charset="-122"/>
              <a:ea typeface="华文新魏" panose="02010800040101010101" pitchFamily="2" charset="-122"/>
            </a:endParaRPr>
          </a:p>
          <a:p>
            <a:pPr>
              <a:lnSpc>
                <a:spcPct val="80000"/>
              </a:lnSpc>
              <a:buNone/>
            </a:pPr>
            <a:br>
              <a:rPr lang="zh-CN" altLang="en-US" sz="2000" dirty="0">
                <a:latin typeface="华文新魏" panose="02010800040101010101" pitchFamily="2" charset="-122"/>
                <a:ea typeface="华文新魏" panose="02010800040101010101" pitchFamily="2" charset="-122"/>
              </a:rPr>
            </a:br>
            <a:r>
              <a:rPr lang="zh-CN" altLang="en-US" sz="2000" dirty="0" smtClean="0">
                <a:latin typeface="华文新魏" panose="02010800040101010101" pitchFamily="2" charset="-122"/>
                <a:ea typeface="华文新魏" panose="02010800040101010101" pitchFamily="2" charset="-122"/>
              </a:rPr>
              <a:t>（</a:t>
            </a:r>
            <a:r>
              <a:rPr lang="zh-CN" altLang="en-US" sz="2000" dirty="0">
                <a:latin typeface="华文新魏" panose="02010800040101010101" pitchFamily="2" charset="-122"/>
                <a:ea typeface="华文新魏" panose="02010800040101010101" pitchFamily="2" charset="-122"/>
              </a:rPr>
              <a:t>三）较大事故，是指造成</a:t>
            </a:r>
            <a:r>
              <a:rPr lang="en-US" altLang="zh-CN" sz="2000" dirty="0">
                <a:latin typeface="华文新魏" panose="02010800040101010101" pitchFamily="2" charset="-122"/>
                <a:ea typeface="华文新魏" panose="02010800040101010101" pitchFamily="2" charset="-122"/>
              </a:rPr>
              <a:t>3</a:t>
            </a:r>
            <a:r>
              <a:rPr lang="zh-CN" altLang="en-US" sz="2000" dirty="0">
                <a:latin typeface="华文新魏" panose="02010800040101010101" pitchFamily="2" charset="-122"/>
                <a:ea typeface="华文新魏" panose="02010800040101010101" pitchFamily="2" charset="-122"/>
              </a:rPr>
              <a:t>人以上</a:t>
            </a:r>
            <a:r>
              <a:rPr lang="en-US" altLang="zh-CN" sz="2000" dirty="0">
                <a:latin typeface="华文新魏" panose="02010800040101010101" pitchFamily="2" charset="-122"/>
                <a:ea typeface="华文新魏" panose="02010800040101010101" pitchFamily="2" charset="-122"/>
              </a:rPr>
              <a:t>10</a:t>
            </a:r>
            <a:r>
              <a:rPr lang="zh-CN" altLang="en-US" sz="2000" dirty="0">
                <a:latin typeface="华文新魏" panose="02010800040101010101" pitchFamily="2" charset="-122"/>
                <a:ea typeface="华文新魏" panose="02010800040101010101" pitchFamily="2" charset="-122"/>
              </a:rPr>
              <a:t>人以下死亡，或者</a:t>
            </a:r>
            <a:r>
              <a:rPr lang="en-US" altLang="zh-CN" sz="2000" dirty="0">
                <a:latin typeface="华文新魏" panose="02010800040101010101" pitchFamily="2" charset="-122"/>
                <a:ea typeface="华文新魏" panose="02010800040101010101" pitchFamily="2" charset="-122"/>
              </a:rPr>
              <a:t>10</a:t>
            </a:r>
            <a:r>
              <a:rPr lang="zh-CN" altLang="en-US" sz="2000" dirty="0">
                <a:latin typeface="华文新魏" panose="02010800040101010101" pitchFamily="2" charset="-122"/>
                <a:ea typeface="华文新魏" panose="02010800040101010101" pitchFamily="2" charset="-122"/>
              </a:rPr>
              <a:t>人</a:t>
            </a:r>
            <a:r>
              <a:rPr lang="zh-CN" altLang="en-US" sz="2000" dirty="0" smtClean="0">
                <a:latin typeface="华文新魏" panose="02010800040101010101" pitchFamily="2" charset="-122"/>
                <a:ea typeface="华文新魏" panose="02010800040101010101" pitchFamily="2" charset="-122"/>
              </a:rPr>
              <a:t>以上</a:t>
            </a:r>
            <a:r>
              <a:rPr lang="en-US" altLang="zh-CN" sz="2000" dirty="0" smtClean="0">
                <a:latin typeface="华文新魏" panose="02010800040101010101" pitchFamily="2" charset="-122"/>
                <a:ea typeface="华文新魏" panose="02010800040101010101" pitchFamily="2" charset="-122"/>
              </a:rPr>
              <a:t>50</a:t>
            </a:r>
            <a:r>
              <a:rPr lang="zh-CN" altLang="en-US" sz="2000" dirty="0">
                <a:latin typeface="华文新魏" panose="02010800040101010101" pitchFamily="2" charset="-122"/>
                <a:ea typeface="华文新魏" panose="02010800040101010101" pitchFamily="2" charset="-122"/>
              </a:rPr>
              <a:t>人以下重伤，或者</a:t>
            </a:r>
            <a:r>
              <a:rPr lang="en-US" altLang="zh-CN" sz="2000" dirty="0">
                <a:latin typeface="华文新魏" panose="02010800040101010101" pitchFamily="2" charset="-122"/>
                <a:ea typeface="华文新魏" panose="02010800040101010101" pitchFamily="2" charset="-122"/>
              </a:rPr>
              <a:t>1000</a:t>
            </a:r>
            <a:r>
              <a:rPr lang="zh-CN" altLang="en-US" sz="2000" dirty="0">
                <a:latin typeface="华文新魏" panose="02010800040101010101" pitchFamily="2" charset="-122"/>
                <a:ea typeface="华文新魏" panose="02010800040101010101" pitchFamily="2" charset="-122"/>
              </a:rPr>
              <a:t>万元以上</a:t>
            </a:r>
            <a:r>
              <a:rPr lang="en-US" altLang="zh-CN" sz="2000" dirty="0">
                <a:latin typeface="华文新魏" panose="02010800040101010101" pitchFamily="2" charset="-122"/>
                <a:ea typeface="华文新魏" panose="02010800040101010101" pitchFamily="2" charset="-122"/>
              </a:rPr>
              <a:t>5000</a:t>
            </a:r>
            <a:r>
              <a:rPr lang="zh-CN" altLang="en-US" sz="2000" dirty="0">
                <a:latin typeface="华文新魏" panose="02010800040101010101" pitchFamily="2" charset="-122"/>
                <a:ea typeface="华文新魏" panose="02010800040101010101" pitchFamily="2" charset="-122"/>
              </a:rPr>
              <a:t>万元以下直接经济损失的事故</a:t>
            </a:r>
            <a:r>
              <a:rPr lang="zh-CN" altLang="en-US" sz="2000" dirty="0" smtClean="0">
                <a:latin typeface="华文新魏" panose="02010800040101010101" pitchFamily="2" charset="-122"/>
                <a:ea typeface="华文新魏" panose="02010800040101010101" pitchFamily="2" charset="-122"/>
              </a:rPr>
              <a:t>；</a:t>
            </a:r>
            <a:endParaRPr lang="en-US" altLang="zh-CN" sz="2000" dirty="0" smtClean="0">
              <a:latin typeface="华文新魏" panose="02010800040101010101" pitchFamily="2" charset="-122"/>
              <a:ea typeface="华文新魏" panose="02010800040101010101" pitchFamily="2" charset="-122"/>
            </a:endParaRPr>
          </a:p>
          <a:p>
            <a:pPr>
              <a:lnSpc>
                <a:spcPct val="80000"/>
              </a:lnSpc>
              <a:buNone/>
            </a:pPr>
            <a:r>
              <a:rPr lang="en-US" altLang="zh-CN" sz="2000" dirty="0" smtClean="0">
                <a:latin typeface="华文新魏" panose="02010800040101010101" pitchFamily="2" charset="-122"/>
                <a:ea typeface="华文新魏" panose="02010800040101010101" pitchFamily="2" charset="-122"/>
              </a:rPr>
              <a:t> </a:t>
            </a:r>
            <a:endParaRPr lang="en-US" altLang="zh-CN" sz="2000" dirty="0" smtClean="0">
              <a:latin typeface="华文新魏" panose="02010800040101010101" pitchFamily="2" charset="-122"/>
              <a:ea typeface="华文新魏" panose="02010800040101010101" pitchFamily="2" charset="-122"/>
            </a:endParaRPr>
          </a:p>
          <a:p>
            <a:pPr>
              <a:lnSpc>
                <a:spcPct val="80000"/>
              </a:lnSpc>
              <a:buNone/>
            </a:pPr>
            <a:r>
              <a:rPr lang="zh-CN" altLang="en-US" sz="2000" dirty="0" smtClean="0">
                <a:latin typeface="华文新魏" panose="02010800040101010101" pitchFamily="2" charset="-122"/>
                <a:ea typeface="华文新魏" panose="02010800040101010101" pitchFamily="2" charset="-122"/>
              </a:rPr>
              <a:t>    （</a:t>
            </a:r>
            <a:r>
              <a:rPr lang="zh-CN" altLang="en-US" sz="2000" dirty="0">
                <a:latin typeface="华文新魏" panose="02010800040101010101" pitchFamily="2" charset="-122"/>
                <a:ea typeface="华文新魏" panose="02010800040101010101" pitchFamily="2" charset="-122"/>
              </a:rPr>
              <a:t>四）一般事故，是指造成</a:t>
            </a:r>
            <a:r>
              <a:rPr lang="en-US" altLang="zh-CN" sz="2000" dirty="0">
                <a:latin typeface="华文新魏" panose="02010800040101010101" pitchFamily="2" charset="-122"/>
                <a:ea typeface="华文新魏" panose="02010800040101010101" pitchFamily="2" charset="-122"/>
              </a:rPr>
              <a:t>3</a:t>
            </a:r>
            <a:r>
              <a:rPr lang="zh-CN" altLang="en-US" sz="2000" dirty="0">
                <a:latin typeface="华文新魏" panose="02010800040101010101" pitchFamily="2" charset="-122"/>
                <a:ea typeface="华文新魏" panose="02010800040101010101" pitchFamily="2" charset="-122"/>
              </a:rPr>
              <a:t>人以下死亡，或者</a:t>
            </a:r>
            <a:r>
              <a:rPr lang="en-US" altLang="zh-CN" sz="2000" dirty="0">
                <a:latin typeface="华文新魏" panose="02010800040101010101" pitchFamily="2" charset="-122"/>
                <a:ea typeface="华文新魏" panose="02010800040101010101" pitchFamily="2" charset="-122"/>
              </a:rPr>
              <a:t>10</a:t>
            </a:r>
            <a:r>
              <a:rPr lang="zh-CN" altLang="en-US" sz="2000" dirty="0">
                <a:latin typeface="华文新魏" panose="02010800040101010101" pitchFamily="2" charset="-122"/>
                <a:ea typeface="华文新魏" panose="02010800040101010101" pitchFamily="2" charset="-122"/>
              </a:rPr>
              <a:t>人以下重伤，或者</a:t>
            </a:r>
            <a:r>
              <a:rPr lang="en-US" altLang="zh-CN" sz="2000" dirty="0">
                <a:latin typeface="华文新魏" panose="02010800040101010101" pitchFamily="2" charset="-122"/>
                <a:ea typeface="华文新魏" panose="02010800040101010101" pitchFamily="2" charset="-122"/>
              </a:rPr>
              <a:t>1000</a:t>
            </a:r>
            <a:r>
              <a:rPr lang="zh-CN" altLang="en-US" sz="2000" dirty="0">
                <a:latin typeface="华文新魏" panose="02010800040101010101" pitchFamily="2" charset="-122"/>
                <a:ea typeface="华文新魏" panose="02010800040101010101" pitchFamily="2" charset="-122"/>
              </a:rPr>
              <a:t>万元以下直接经济损失的事故</a:t>
            </a:r>
            <a:r>
              <a:rPr lang="zh-CN" altLang="en-US" sz="2000" dirty="0" smtClean="0">
                <a:latin typeface="华文新魏" panose="02010800040101010101" pitchFamily="2" charset="-122"/>
                <a:ea typeface="华文新魏" panose="02010800040101010101" pitchFamily="2" charset="-122"/>
              </a:rPr>
              <a:t>。</a:t>
            </a:r>
            <a:endParaRPr lang="en-US" altLang="zh-CN" sz="2000" dirty="0" smtClean="0">
              <a:latin typeface="华文新魏" panose="02010800040101010101" pitchFamily="2" charset="-122"/>
              <a:ea typeface="华文新魏" panose="02010800040101010101" pitchFamily="2" charset="-122"/>
            </a:endParaRPr>
          </a:p>
          <a:p>
            <a:pPr>
              <a:lnSpc>
                <a:spcPct val="80000"/>
              </a:lnSpc>
              <a:buNone/>
            </a:pPr>
            <a:br>
              <a:rPr lang="zh-CN" altLang="en-US" sz="2000" dirty="0">
                <a:latin typeface="华文新魏" panose="02010800040101010101" pitchFamily="2" charset="-122"/>
                <a:ea typeface="华文新魏" panose="02010800040101010101" pitchFamily="2" charset="-122"/>
              </a:rPr>
            </a:br>
            <a:r>
              <a:rPr lang="zh-CN" altLang="en-US" sz="2000" dirty="0">
                <a:latin typeface="Arial" panose="020B0604020202020204"/>
                <a:ea typeface="华文新魏" panose="02010800040101010101" pitchFamily="2" charset="-122"/>
              </a:rPr>
              <a:t>    </a:t>
            </a:r>
            <a:r>
              <a:rPr lang="zh-CN" altLang="en-US" sz="2000" dirty="0">
                <a:latin typeface="华文新魏" panose="02010800040101010101" pitchFamily="2" charset="-122"/>
                <a:ea typeface="华文新魏" panose="02010800040101010101" pitchFamily="2" charset="-122"/>
              </a:rPr>
              <a:t>国务院安全生产监督管理部门可以会同国务院有关部门，制定事故等级划分的补充性规定。</a:t>
            </a:r>
            <a:br>
              <a:rPr lang="zh-CN" altLang="en-US" sz="2000" dirty="0">
                <a:latin typeface="华文新魏" panose="02010800040101010101" pitchFamily="2" charset="-122"/>
                <a:ea typeface="华文新魏" panose="02010800040101010101" pitchFamily="2" charset="-122"/>
              </a:rPr>
            </a:br>
            <a:r>
              <a:rPr lang="zh-CN" altLang="en-US" sz="2000" dirty="0">
                <a:latin typeface="Arial" panose="020B0604020202020204"/>
                <a:ea typeface="华文新魏" panose="02010800040101010101" pitchFamily="2" charset="-122"/>
              </a:rPr>
              <a:t>    </a:t>
            </a:r>
            <a:r>
              <a:rPr lang="zh-CN" altLang="en-US" sz="2000" dirty="0">
                <a:latin typeface="华文新魏" panose="02010800040101010101" pitchFamily="2" charset="-122"/>
                <a:ea typeface="华文新魏" panose="02010800040101010101" pitchFamily="2" charset="-122"/>
              </a:rPr>
              <a:t>本条第一款所称的</a:t>
            </a:r>
            <a:r>
              <a:rPr lang="zh-CN" altLang="en-US" sz="2000" dirty="0">
                <a:latin typeface="Arial" panose="020B0604020202020204"/>
                <a:ea typeface="华文新魏" panose="02010800040101010101" pitchFamily="2" charset="-122"/>
              </a:rPr>
              <a:t>“</a:t>
            </a:r>
            <a:r>
              <a:rPr lang="zh-CN" altLang="en-US" sz="2000" dirty="0">
                <a:latin typeface="华文新魏" panose="02010800040101010101" pitchFamily="2" charset="-122"/>
                <a:ea typeface="华文新魏" panose="02010800040101010101" pitchFamily="2" charset="-122"/>
              </a:rPr>
              <a:t>以上</a:t>
            </a:r>
            <a:r>
              <a:rPr lang="zh-CN" altLang="en-US" sz="2000" dirty="0">
                <a:latin typeface="Arial" panose="020B0604020202020204"/>
                <a:ea typeface="华文新魏" panose="02010800040101010101" pitchFamily="2" charset="-122"/>
              </a:rPr>
              <a:t>”</a:t>
            </a:r>
            <a:r>
              <a:rPr lang="zh-CN" altLang="en-US" sz="2000" dirty="0">
                <a:latin typeface="华文新魏" panose="02010800040101010101" pitchFamily="2" charset="-122"/>
                <a:ea typeface="华文新魏" panose="02010800040101010101" pitchFamily="2" charset="-122"/>
              </a:rPr>
              <a:t>包括本数，所称的</a:t>
            </a:r>
            <a:r>
              <a:rPr lang="zh-CN" altLang="en-US" sz="2000" dirty="0">
                <a:latin typeface="Arial" panose="020B0604020202020204"/>
                <a:ea typeface="华文新魏" panose="02010800040101010101" pitchFamily="2" charset="-122"/>
              </a:rPr>
              <a:t>“</a:t>
            </a:r>
            <a:r>
              <a:rPr lang="zh-CN" altLang="en-US" sz="2000" dirty="0">
                <a:latin typeface="华文新魏" panose="02010800040101010101" pitchFamily="2" charset="-122"/>
                <a:ea typeface="华文新魏" panose="02010800040101010101" pitchFamily="2" charset="-122"/>
              </a:rPr>
              <a:t>以下</a:t>
            </a:r>
            <a:r>
              <a:rPr lang="zh-CN" altLang="en-US" sz="2000" dirty="0">
                <a:latin typeface="Arial" panose="020B0604020202020204"/>
                <a:ea typeface="华文新魏" panose="02010800040101010101" pitchFamily="2" charset="-122"/>
              </a:rPr>
              <a:t>”</a:t>
            </a:r>
            <a:r>
              <a:rPr lang="zh-CN" altLang="en-US" sz="2000" dirty="0">
                <a:latin typeface="华文新魏" panose="02010800040101010101" pitchFamily="2" charset="-122"/>
                <a:ea typeface="华文新魏" panose="02010800040101010101" pitchFamily="2" charset="-122"/>
              </a:rPr>
              <a:t>不包括本数。</a:t>
            </a:r>
            <a:br>
              <a:rPr lang="zh-CN" altLang="en-US" sz="2000" dirty="0">
                <a:latin typeface="华文新魏" panose="02010800040101010101" pitchFamily="2" charset="-122"/>
                <a:ea typeface="华文新魏" panose="02010800040101010101" pitchFamily="2" charset="-122"/>
              </a:rPr>
            </a:br>
            <a:endParaRPr lang="zh-CN" altLang="en-US" sz="20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rrowheads="1"/>
          </p:cNvSpPr>
          <p:nvPr>
            <p:ph type="title"/>
          </p:nvPr>
        </p:nvSpPr>
        <p:spPr>
          <a:xfrm>
            <a:off x="755576" y="908720"/>
            <a:ext cx="7772400" cy="762000"/>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二、事故的报告与救援</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57347" name="Rectangle 3"/>
          <p:cNvSpPr>
            <a:spLocks noGrp="1" noRot="1" noChangeArrowheads="1"/>
          </p:cNvSpPr>
          <p:nvPr>
            <p:ph type="body" idx="1"/>
          </p:nvPr>
        </p:nvSpPr>
        <p:spPr>
          <a:xfrm>
            <a:off x="0" y="1628800"/>
            <a:ext cx="8610600" cy="5410200"/>
          </a:xfrm>
        </p:spPr>
        <p:txBody>
          <a:bodyPr/>
          <a:lstStyle/>
          <a:p>
            <a:pPr>
              <a:lnSpc>
                <a:spcPct val="90000"/>
              </a:lnSpc>
            </a:pPr>
            <a:r>
              <a:rPr lang="en-US" altLang="zh-CN" sz="2400" dirty="0">
                <a:latin typeface="华文新魏" panose="02010800040101010101" pitchFamily="2" charset="-122"/>
                <a:ea typeface="华文新魏" panose="02010800040101010101" pitchFamily="2" charset="-122"/>
              </a:rPr>
              <a:t> </a:t>
            </a:r>
            <a:r>
              <a:rPr lang="zh-CN" altLang="en-US" sz="4000" dirty="0">
                <a:latin typeface="华文新魏" panose="02010800040101010101" pitchFamily="2" charset="-122"/>
                <a:ea typeface="华文新魏" panose="02010800040101010101" pitchFamily="2" charset="-122"/>
              </a:rPr>
              <a:t>政府的责任：</a:t>
            </a:r>
            <a:endParaRPr lang="zh-CN" altLang="en-US" sz="40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1</a:t>
            </a:r>
            <a:r>
              <a:rPr lang="zh-CN" altLang="en-US" sz="2400" dirty="0">
                <a:latin typeface="华文新魏" panose="02010800040101010101" pitchFamily="2" charset="-122"/>
                <a:ea typeface="华文新魏" panose="02010800040101010101" pitchFamily="2" charset="-122"/>
              </a:rPr>
              <a:t>、建立应急救援体系</a:t>
            </a:r>
            <a:endParaRPr lang="zh-CN" altLang="en-US" sz="2400" dirty="0">
              <a:latin typeface="华文新魏" panose="02010800040101010101" pitchFamily="2" charset="-122"/>
              <a:ea typeface="华文新魏" panose="02010800040101010101" pitchFamily="2" charset="-122"/>
            </a:endParaRPr>
          </a:p>
          <a:p>
            <a:pPr>
              <a:lnSpc>
                <a:spcPct val="90000"/>
              </a:lnSpc>
            </a:pPr>
            <a:r>
              <a:rPr lang="zh-CN" altLang="en-US" sz="2400" dirty="0">
                <a:latin typeface="华文新魏" panose="02010800040101010101" pitchFamily="2" charset="-122"/>
                <a:ea typeface="华文新魏" panose="02010800040101010101" pitchFamily="2" charset="-122"/>
              </a:rPr>
              <a:t>    县级以上各级政府应组织有关部门制定本行政区域内特大生产安全事故应急救援预案，建立应急救援体系。</a:t>
            </a:r>
            <a:br>
              <a:rPr lang="zh-CN" altLang="en-US" sz="2400" dirty="0">
                <a:latin typeface="华文新魏" panose="02010800040101010101" pitchFamily="2" charset="-122"/>
                <a:ea typeface="华文新魏" panose="02010800040101010101" pitchFamily="2" charset="-122"/>
              </a:rPr>
            </a:br>
            <a:r>
              <a:rPr lang="zh-CN" altLang="en-US" sz="2400" dirty="0">
                <a:latin typeface="Arial" panose="020B0604020202020204"/>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、按规定上报事故</a:t>
            </a:r>
            <a:endParaRPr lang="zh-CN" altLang="en-US" sz="2400" dirty="0">
              <a:latin typeface="华文新魏" panose="02010800040101010101" pitchFamily="2" charset="-122"/>
              <a:ea typeface="华文新魏" panose="02010800040101010101" pitchFamily="2" charset="-122"/>
            </a:endParaRPr>
          </a:p>
          <a:p>
            <a:pPr>
              <a:lnSpc>
                <a:spcPct val="90000"/>
              </a:lnSpc>
            </a:pPr>
            <a:r>
              <a:rPr lang="zh-CN" altLang="en-US" sz="2400" dirty="0">
                <a:latin typeface="华文新魏" panose="02010800040101010101" pitchFamily="2" charset="-122"/>
                <a:ea typeface="华文新魏" panose="02010800040101010101" pitchFamily="2" charset="-122"/>
              </a:rPr>
              <a:t>    安 监部门接到事故报告后，应立即按照国家有关规定上报事故情况。安监部门和地方政府对事故情况不得隐瞒不报、谎报或者拖延不报。</a:t>
            </a:r>
            <a:br>
              <a:rPr lang="zh-CN" altLang="en-US" sz="2400" dirty="0">
                <a:latin typeface="华文新魏" panose="02010800040101010101" pitchFamily="2" charset="-122"/>
                <a:ea typeface="华文新魏" panose="02010800040101010101" pitchFamily="2" charset="-122"/>
              </a:rPr>
            </a:b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3</a:t>
            </a:r>
            <a:r>
              <a:rPr lang="zh-CN" altLang="en-US" sz="2400" dirty="0">
                <a:latin typeface="华文新魏" panose="02010800040101010101" pitchFamily="2" charset="-122"/>
                <a:ea typeface="华文新魏" panose="02010800040101010101" pitchFamily="2" charset="-122"/>
              </a:rPr>
              <a:t>、组织事故抢救</a:t>
            </a:r>
            <a:endParaRPr lang="zh-CN" altLang="en-US" sz="2400" dirty="0">
              <a:latin typeface="华文新魏" panose="02010800040101010101" pitchFamily="2" charset="-122"/>
              <a:ea typeface="华文新魏" panose="02010800040101010101" pitchFamily="2" charset="-122"/>
            </a:endParaRPr>
          </a:p>
          <a:p>
            <a:pPr>
              <a:lnSpc>
                <a:spcPct val="90000"/>
              </a:lnSpc>
            </a:pPr>
            <a:r>
              <a:rPr lang="zh-CN" altLang="en-US" sz="2400" dirty="0">
                <a:latin typeface="华文新魏" panose="02010800040101010101" pitchFamily="2" charset="-122"/>
                <a:ea typeface="华文新魏" panose="02010800040101010101" pitchFamily="2" charset="-122"/>
              </a:rPr>
              <a:t>    地方 政府和 安 监 部门的负责人接到重大生产安全事故报告后，应当立即赶到事故现场，组织事故抢救。</a:t>
            </a:r>
            <a:br>
              <a:rPr lang="zh-CN" altLang="en-US" sz="2400" dirty="0">
                <a:latin typeface="华文新魏" panose="02010800040101010101" pitchFamily="2" charset="-122"/>
                <a:ea typeface="华文新魏" panose="02010800040101010101" pitchFamily="2" charset="-122"/>
              </a:rPr>
            </a:br>
            <a:br>
              <a:rPr lang="zh-CN" altLang="en-US" sz="1800" dirty="0">
                <a:latin typeface="华文新魏" panose="02010800040101010101" pitchFamily="2" charset="-122"/>
                <a:ea typeface="华文新魏" panose="02010800040101010101" pitchFamily="2" charset="-122"/>
              </a:rPr>
            </a:br>
            <a:r>
              <a:rPr lang="zh-CN" altLang="en-US" sz="2400" dirty="0">
                <a:latin typeface="Arial" panose="020B0604020202020204"/>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  *任何单位和个人都应当支持、配合事故抢救，并提供一切便利条件。</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Rot="1" noChangeArrowheads="1"/>
          </p:cNvSpPr>
          <p:nvPr>
            <p:ph type="body" idx="1"/>
          </p:nvPr>
        </p:nvSpPr>
        <p:spPr>
          <a:xfrm>
            <a:off x="0" y="762000"/>
            <a:ext cx="8153400" cy="6096000"/>
          </a:xfrm>
        </p:spPr>
        <p:txBody>
          <a:bodyPr>
            <a:normAutofit lnSpcReduction="10000"/>
          </a:bodyPr>
          <a:lstStyle/>
          <a:p>
            <a:pPr>
              <a:lnSpc>
                <a:spcPct val="90000"/>
              </a:lnSpc>
            </a:pPr>
            <a:r>
              <a:rPr lang="zh-CN" altLang="en-US" sz="4000" dirty="0">
                <a:latin typeface="华文新魏" panose="02010800040101010101" pitchFamily="2" charset="-122"/>
                <a:ea typeface="华文新魏" panose="02010800040101010101" pitchFamily="2" charset="-122"/>
              </a:rPr>
              <a:t>企业的责任：</a:t>
            </a:r>
            <a:endParaRPr lang="zh-CN" altLang="en-US" sz="40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0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1</a:t>
            </a:r>
            <a:r>
              <a:rPr lang="zh-CN" altLang="en-US" sz="2800" dirty="0">
                <a:latin typeface="华文新魏" panose="02010800040101010101" pitchFamily="2" charset="-122"/>
                <a:ea typeface="华文新魏" panose="02010800040101010101" pitchFamily="2" charset="-122"/>
              </a:rPr>
              <a:t>、建立应急救援组织、指定应急救援人员、配备必要的应急救援器材</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000" dirty="0">
                <a:latin typeface="华文新魏" panose="02010800040101010101" pitchFamily="2" charset="-122"/>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危险物品的生产、经营、储存单位以及矿山、建筑施工单位： </a:t>
            </a:r>
            <a:endParaRPr lang="zh-CN" altLang="en-US" sz="24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A</a:t>
            </a:r>
            <a:r>
              <a:rPr lang="zh-CN" altLang="en-US" sz="2000" dirty="0">
                <a:latin typeface="华文新魏" panose="02010800040101010101" pitchFamily="2" charset="-122"/>
                <a:ea typeface="华文新魏" panose="02010800040101010101" pitchFamily="2" charset="-122"/>
              </a:rPr>
              <a:t>、应建立应急救援组织；</a:t>
            </a:r>
            <a:endParaRPr lang="zh-CN" altLang="en-US" sz="20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B</a:t>
            </a:r>
            <a:r>
              <a:rPr lang="zh-CN" altLang="en-US" sz="2000" dirty="0">
                <a:latin typeface="华文新魏" panose="02010800040101010101" pitchFamily="2" charset="-122"/>
                <a:ea typeface="华文新魏" panose="02010800040101010101" pitchFamily="2" charset="-122"/>
              </a:rPr>
              <a:t>、生产经营规模较小，可以不建立应急救援组织的，应当指定兼职的应急救援人员。</a:t>
            </a:r>
            <a:endParaRPr lang="zh-CN" altLang="en-US" sz="20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C</a:t>
            </a:r>
            <a:r>
              <a:rPr lang="zh-CN" altLang="en-US" sz="2000" dirty="0">
                <a:latin typeface="华文新魏" panose="02010800040101010101" pitchFamily="2" charset="-122"/>
                <a:ea typeface="华文新魏" panose="02010800040101010101" pitchFamily="2" charset="-122"/>
              </a:rPr>
              <a:t>、应配备必要的应急救援器材、设备，并进行经常性维护、保养，保证正常运转。</a:t>
            </a:r>
            <a:br>
              <a:rPr lang="zh-CN" altLang="en-US" sz="2000" dirty="0">
                <a:latin typeface="华文新魏" panose="02010800040101010101" pitchFamily="2" charset="-122"/>
                <a:ea typeface="华文新魏" panose="02010800040101010101" pitchFamily="2" charset="-122"/>
              </a:rPr>
            </a:br>
            <a:br>
              <a:rPr lang="zh-CN" altLang="en-US" sz="2000" dirty="0">
                <a:latin typeface="华文新魏" panose="02010800040101010101" pitchFamily="2" charset="-122"/>
                <a:ea typeface="华文新魏" panose="02010800040101010101" pitchFamily="2" charset="-122"/>
              </a:rPr>
            </a:br>
            <a:r>
              <a:rPr lang="zh-CN" altLang="en-US" sz="20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 报告事故、组织抢救</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000" dirty="0">
                <a:latin typeface="华文新魏" panose="02010800040101010101" pitchFamily="2" charset="-122"/>
                <a:ea typeface="华文新魏" panose="02010800040101010101" pitchFamily="2" charset="-122"/>
              </a:rPr>
              <a:t>    生产经营单位发生事故后，事故现场有关人员应立即报告本单位负责人。</a:t>
            </a:r>
            <a:br>
              <a:rPr lang="zh-CN" altLang="en-US" sz="2000" dirty="0">
                <a:latin typeface="华文新魏" panose="02010800040101010101" pitchFamily="2" charset="-122"/>
                <a:ea typeface="华文新魏" panose="02010800040101010101" pitchFamily="2" charset="-122"/>
              </a:rPr>
            </a:br>
            <a:r>
              <a:rPr lang="zh-CN" altLang="en-US" sz="2000" dirty="0">
                <a:latin typeface="华文新魏" panose="02010800040101010101" pitchFamily="2" charset="-122"/>
                <a:ea typeface="华文新魏" panose="02010800040101010101" pitchFamily="2" charset="-122"/>
              </a:rPr>
              <a:t>    单位负责人接到事故报告后，应迅速采取有效措施，组织抢救，防止事故扩大，减少人员伤亡和财产损失，并按照规定立即如实报告当地安监部门，不得隐瞒不报、谎报或者拖延不报，不得故意破坏事故现场、毁灭有关证据。</a:t>
            </a:r>
            <a:endParaRPr lang="zh-CN" altLang="en-US" sz="2800"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rrowheads="1"/>
          </p:cNvSpPr>
          <p:nvPr>
            <p:ph type="title"/>
          </p:nvPr>
        </p:nvSpPr>
        <p:spPr>
          <a:xfrm>
            <a:off x="323528" y="1484784"/>
            <a:ext cx="8229600" cy="1143000"/>
          </a:xfrm>
        </p:spPr>
        <p:txBody>
          <a:bodyPr/>
          <a:lstStyle/>
          <a:p>
            <a:r>
              <a:rPr lang="zh-CN" altLang="en-US" sz="3600" dirty="0">
                <a:solidFill>
                  <a:schemeClr val="tx1"/>
                </a:solidFill>
                <a:latin typeface="华文新魏" panose="02010800040101010101" pitchFamily="2" charset="-122"/>
                <a:ea typeface="华文新魏" panose="02010800040101010101" pitchFamily="2" charset="-122"/>
              </a:rPr>
              <a:t>报告事故应当包括下列内容：</a:t>
            </a:r>
            <a:endParaRPr lang="zh-CN" altLang="en-US" sz="3600" dirty="0">
              <a:solidFill>
                <a:schemeClr val="tx1"/>
              </a:solidFill>
              <a:latin typeface="华文新魏" panose="02010800040101010101" pitchFamily="2" charset="-122"/>
              <a:ea typeface="华文新魏" panose="02010800040101010101" pitchFamily="2" charset="-122"/>
            </a:endParaRPr>
          </a:p>
        </p:txBody>
      </p:sp>
      <p:sp>
        <p:nvSpPr>
          <p:cNvPr id="158723" name="Rectangle 3"/>
          <p:cNvSpPr>
            <a:spLocks noGrp="1" noRot="1" noChangeArrowheads="1"/>
          </p:cNvSpPr>
          <p:nvPr>
            <p:ph type="body" idx="1"/>
          </p:nvPr>
        </p:nvSpPr>
        <p:spPr>
          <a:xfrm>
            <a:off x="179512" y="2492897"/>
            <a:ext cx="8964488" cy="3744416"/>
          </a:xfrm>
        </p:spPr>
        <p:txBody>
          <a:bodyPr/>
          <a:lstStyle/>
          <a:p>
            <a:pPr>
              <a:lnSpc>
                <a:spcPct val="90000"/>
              </a:lnSpc>
              <a:buFont typeface="Wingdings" panose="05000000000000000000" pitchFamily="2" charset="2"/>
              <a:buChar char="Ø"/>
            </a:pPr>
            <a:r>
              <a:rPr lang="zh-CN" altLang="en-US" sz="2800" dirty="0" smtClean="0">
                <a:latin typeface="华文新魏" panose="02010800040101010101" pitchFamily="2" charset="-122"/>
                <a:ea typeface="华文新魏" panose="02010800040101010101" pitchFamily="2" charset="-122"/>
              </a:rPr>
              <a:t>（</a:t>
            </a:r>
            <a:r>
              <a:rPr lang="zh-CN" altLang="en-US" sz="2800" dirty="0">
                <a:latin typeface="华文新魏" panose="02010800040101010101" pitchFamily="2" charset="-122"/>
                <a:ea typeface="华文新魏" panose="02010800040101010101" pitchFamily="2" charset="-122"/>
              </a:rPr>
              <a:t>一）事故发生单位</a:t>
            </a:r>
            <a:r>
              <a:rPr lang="zh-CN" altLang="en-US" sz="2800" dirty="0" smtClean="0">
                <a:latin typeface="华文新魏" panose="02010800040101010101" pitchFamily="2" charset="-122"/>
                <a:ea typeface="华文新魏" panose="02010800040101010101" pitchFamily="2" charset="-122"/>
              </a:rPr>
              <a:t>概况；</a:t>
            </a:r>
            <a:endParaRPr lang="en-US" altLang="zh-CN" sz="2800" dirty="0" smtClean="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Char char="Ø"/>
            </a:pPr>
            <a:r>
              <a:rPr lang="zh-CN" altLang="en-US" sz="2800" dirty="0" smtClean="0">
                <a:latin typeface="华文新魏" panose="02010800040101010101" pitchFamily="2" charset="-122"/>
                <a:ea typeface="华文新魏" panose="02010800040101010101" pitchFamily="2" charset="-122"/>
              </a:rPr>
              <a:t>（</a:t>
            </a:r>
            <a:r>
              <a:rPr lang="zh-CN" altLang="en-US" sz="2800" dirty="0">
                <a:latin typeface="华文新魏" panose="02010800040101010101" pitchFamily="2" charset="-122"/>
                <a:ea typeface="华文新魏" panose="02010800040101010101" pitchFamily="2" charset="-122"/>
              </a:rPr>
              <a:t>二）事故发生的时间、地点以及事故现场情况</a:t>
            </a:r>
            <a:r>
              <a:rPr lang="zh-CN" altLang="en-US" sz="2800" dirty="0" smtClean="0">
                <a:latin typeface="华文新魏" panose="02010800040101010101" pitchFamily="2" charset="-122"/>
                <a:ea typeface="华文新魏" panose="02010800040101010101" pitchFamily="2" charset="-122"/>
              </a:rPr>
              <a:t>；</a:t>
            </a:r>
            <a:endParaRPr lang="en-US" altLang="zh-CN" sz="2800" dirty="0" smtClean="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Char char="Ø"/>
            </a:pPr>
            <a:r>
              <a:rPr lang="zh-CN" altLang="en-US" sz="2800" dirty="0" smtClean="0">
                <a:latin typeface="华文新魏" panose="02010800040101010101" pitchFamily="2" charset="-122"/>
                <a:ea typeface="华文新魏" panose="02010800040101010101" pitchFamily="2" charset="-122"/>
              </a:rPr>
              <a:t>（</a:t>
            </a:r>
            <a:r>
              <a:rPr lang="zh-CN" altLang="en-US" sz="2800" dirty="0">
                <a:latin typeface="华文新魏" panose="02010800040101010101" pitchFamily="2" charset="-122"/>
                <a:ea typeface="华文新魏" panose="02010800040101010101" pitchFamily="2" charset="-122"/>
              </a:rPr>
              <a:t>三）事故的简要经过</a:t>
            </a:r>
            <a:r>
              <a:rPr lang="zh-CN" altLang="en-US" sz="2800" dirty="0" smtClean="0">
                <a:latin typeface="华文新魏" panose="02010800040101010101" pitchFamily="2" charset="-122"/>
                <a:ea typeface="华文新魏" panose="02010800040101010101" pitchFamily="2" charset="-122"/>
              </a:rPr>
              <a:t>；</a:t>
            </a:r>
            <a:endParaRPr lang="en-US" altLang="zh-CN" sz="2800" dirty="0" smtClean="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Char char="Ø"/>
            </a:pPr>
            <a:r>
              <a:rPr lang="zh-CN" altLang="en-US" sz="2800" dirty="0" smtClean="0">
                <a:latin typeface="华文新魏" panose="02010800040101010101" pitchFamily="2" charset="-122"/>
                <a:ea typeface="华文新魏" panose="02010800040101010101" pitchFamily="2" charset="-122"/>
              </a:rPr>
              <a:t>（</a:t>
            </a:r>
            <a:r>
              <a:rPr lang="zh-CN" altLang="en-US" sz="2800" dirty="0">
                <a:latin typeface="华文新魏" panose="02010800040101010101" pitchFamily="2" charset="-122"/>
                <a:ea typeface="华文新魏" panose="02010800040101010101" pitchFamily="2" charset="-122"/>
              </a:rPr>
              <a:t>四）事故已经造成或者可能造成的伤亡人数（包括下落不明的人数）和初步估计的直接经济损失</a:t>
            </a:r>
            <a:r>
              <a:rPr lang="zh-CN" altLang="en-US" sz="2800" dirty="0" smtClean="0">
                <a:latin typeface="华文新魏" panose="02010800040101010101" pitchFamily="2" charset="-122"/>
                <a:ea typeface="华文新魏" panose="02010800040101010101" pitchFamily="2" charset="-122"/>
              </a:rPr>
              <a:t>；</a:t>
            </a:r>
            <a:endParaRPr lang="en-US" altLang="zh-CN" sz="2800" dirty="0" smtClean="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Char char="Ø"/>
            </a:pPr>
            <a:r>
              <a:rPr lang="zh-CN" altLang="en-US" sz="2800" dirty="0" smtClean="0">
                <a:latin typeface="华文新魏" panose="02010800040101010101" pitchFamily="2" charset="-122"/>
                <a:ea typeface="华文新魏" panose="02010800040101010101" pitchFamily="2" charset="-122"/>
              </a:rPr>
              <a:t>（</a:t>
            </a:r>
            <a:r>
              <a:rPr lang="zh-CN" altLang="en-US" sz="2800" dirty="0">
                <a:latin typeface="华文新魏" panose="02010800040101010101" pitchFamily="2" charset="-122"/>
                <a:ea typeface="华文新魏" panose="02010800040101010101" pitchFamily="2" charset="-122"/>
              </a:rPr>
              <a:t>五）已经采取的措施</a:t>
            </a:r>
            <a:r>
              <a:rPr lang="zh-CN" altLang="en-US" sz="2800" dirty="0" smtClean="0">
                <a:latin typeface="华文新魏" panose="02010800040101010101" pitchFamily="2" charset="-122"/>
                <a:ea typeface="华文新魏" panose="02010800040101010101" pitchFamily="2" charset="-122"/>
              </a:rPr>
              <a:t>；</a:t>
            </a:r>
            <a:endParaRPr lang="en-US" altLang="zh-CN" sz="2800" dirty="0" smtClean="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Char char="Ø"/>
            </a:pPr>
            <a:r>
              <a:rPr lang="zh-CN" altLang="en-US" sz="2800" dirty="0" smtClean="0">
                <a:latin typeface="华文新魏" panose="02010800040101010101" pitchFamily="2" charset="-122"/>
                <a:ea typeface="华文新魏" panose="02010800040101010101" pitchFamily="2" charset="-122"/>
              </a:rPr>
              <a:t>（</a:t>
            </a:r>
            <a:r>
              <a:rPr lang="zh-CN" altLang="en-US" sz="2800" dirty="0">
                <a:latin typeface="华文新魏" panose="02010800040101010101" pitchFamily="2" charset="-122"/>
                <a:ea typeface="华文新魏" panose="02010800040101010101" pitchFamily="2" charset="-122"/>
              </a:rPr>
              <a:t>六）其他应当报告的情况。</a:t>
            </a:r>
            <a:br>
              <a:rPr lang="zh-CN" altLang="en-US" sz="2800" dirty="0">
                <a:latin typeface="华文新魏" panose="02010800040101010101" pitchFamily="2" charset="-122"/>
                <a:ea typeface="华文新魏" panose="02010800040101010101" pitchFamily="2" charset="-122"/>
              </a:rPr>
            </a:b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395536" y="476672"/>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rrowheads="1"/>
          </p:cNvSpPr>
          <p:nvPr>
            <p:ph type="title"/>
          </p:nvPr>
        </p:nvSpPr>
        <p:spPr>
          <a:xfrm>
            <a:off x="323528" y="1196752"/>
            <a:ext cx="7772400" cy="765175"/>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二、事故的调查与处理</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59395" name="Rectangle 3"/>
          <p:cNvSpPr>
            <a:spLocks noGrp="1" noRot="1" noChangeArrowheads="1"/>
          </p:cNvSpPr>
          <p:nvPr>
            <p:ph type="body" idx="1"/>
          </p:nvPr>
        </p:nvSpPr>
        <p:spPr>
          <a:xfrm>
            <a:off x="0" y="2257425"/>
            <a:ext cx="9144000" cy="3810000"/>
          </a:xfrm>
        </p:spPr>
        <p:txBody>
          <a:bodyPr>
            <a:normAutofit lnSpcReduction="10000"/>
          </a:bodyPr>
          <a:lstStyle/>
          <a:p>
            <a:pPr>
              <a:buFont typeface="Wingdings" panose="05000000000000000000" pitchFamily="2" charset="2"/>
              <a:buNone/>
            </a:pPr>
            <a:r>
              <a:rPr lang="zh-CN" altLang="en-US" sz="3600" dirty="0">
                <a:latin typeface="华文新魏" panose="02010800040101010101" pitchFamily="2" charset="-122"/>
                <a:ea typeface="华文新魏" panose="02010800040101010101" pitchFamily="2" charset="-122"/>
              </a:rPr>
              <a:t>（一）、事故调查</a:t>
            </a:r>
            <a:endParaRPr lang="zh-CN" altLang="en-US" sz="36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1</a:t>
            </a:r>
            <a:r>
              <a:rPr lang="zh-CN" altLang="en-US" sz="2800" dirty="0">
                <a:latin typeface="华文新魏" panose="02010800040101010101" pitchFamily="2" charset="-122"/>
                <a:ea typeface="华文新魏" panose="02010800040101010101" pitchFamily="2" charset="-122"/>
              </a:rPr>
              <a:t>、遵循的原则： 实事求是、尊重科学；</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、查清事故原因；</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3</a:t>
            </a:r>
            <a:r>
              <a:rPr lang="zh-CN" altLang="en-US" sz="2800" dirty="0">
                <a:latin typeface="华文新魏" panose="02010800040101010101" pitchFamily="2" charset="-122"/>
                <a:ea typeface="华文新魏" panose="02010800040101010101" pitchFamily="2" charset="-122"/>
              </a:rPr>
              <a:t>、查明事故性质和责任；</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4</a:t>
            </a:r>
            <a:r>
              <a:rPr lang="zh-CN" altLang="en-US" sz="2800" dirty="0">
                <a:latin typeface="华文新魏" panose="02010800040101010101" pitchFamily="2" charset="-122"/>
                <a:ea typeface="华文新魏" panose="02010800040101010101" pitchFamily="2" charset="-122"/>
              </a:rPr>
              <a:t>、总结事故教训，提出整改措施；</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5</a:t>
            </a:r>
            <a:r>
              <a:rPr lang="zh-CN" altLang="en-US" sz="2800" dirty="0">
                <a:latin typeface="华文新魏" panose="02010800040101010101" pitchFamily="2" charset="-122"/>
                <a:ea typeface="华文新魏" panose="02010800040101010101" pitchFamily="2" charset="-122"/>
              </a:rPr>
              <a:t>、对事故责任者提出处理意见。</a:t>
            </a:r>
            <a:endParaRPr lang="zh-CN" altLang="en-US" sz="2800" dirty="0">
              <a:latin typeface="华文新魏" panose="02010800040101010101" pitchFamily="2" charset="-122"/>
              <a:ea typeface="华文新魏" panose="02010800040101010101" pitchFamily="2" charset="-122"/>
            </a:endParaRPr>
          </a:p>
          <a:p>
            <a:pPr>
              <a:buFont typeface="Wingdings" panose="05000000000000000000" pitchFamily="2" charset="2"/>
              <a:buNone/>
            </a:pPr>
            <a:endParaRPr lang="zh-CN" altLang="en-US" sz="16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*事故调查和处理的具体办法由国务院制定。</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Rot="1" noChangeArrowheads="1"/>
          </p:cNvSpPr>
          <p:nvPr>
            <p:ph type="body" idx="1"/>
          </p:nvPr>
        </p:nvSpPr>
        <p:spPr>
          <a:xfrm>
            <a:off x="251520" y="1295400"/>
            <a:ext cx="8712968" cy="5562600"/>
          </a:xfrm>
        </p:spPr>
        <p:txBody>
          <a:bodyPr/>
          <a:lstStyle/>
          <a:p>
            <a:pPr>
              <a:lnSpc>
                <a:spcPct val="90000"/>
              </a:lnSpc>
              <a:buFont typeface="Wingdings" panose="05000000000000000000" pitchFamily="2" charset="2"/>
              <a:buNone/>
            </a:pPr>
            <a:r>
              <a:rPr lang="zh-CN" altLang="en-US" sz="4000" dirty="0">
                <a:latin typeface="华文新魏" panose="02010800040101010101" pitchFamily="2" charset="-122"/>
                <a:ea typeface="华文新魏" panose="02010800040101010101" pitchFamily="2" charset="-122"/>
              </a:rPr>
              <a:t>（二）、事故处理 </a:t>
            </a:r>
            <a:endParaRPr lang="zh-CN" altLang="en-US" sz="40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1</a:t>
            </a:r>
            <a:r>
              <a:rPr lang="zh-CN" altLang="en-US" sz="2800" dirty="0">
                <a:latin typeface="华文新魏" panose="02010800040101010101" pitchFamily="2" charset="-122"/>
                <a:ea typeface="华文新魏" panose="02010800040101010101" pitchFamily="2" charset="-122"/>
              </a:rPr>
              <a:t>、生产经营单位发生生产安全事故，经调查确定为责任事故的：</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A</a:t>
            </a:r>
            <a:r>
              <a:rPr lang="zh-CN" altLang="en-US" sz="2800" dirty="0">
                <a:latin typeface="华文新魏" panose="02010800040101010101" pitchFamily="2" charset="-122"/>
                <a:ea typeface="华文新魏" panose="02010800040101010101" pitchFamily="2" charset="-122"/>
              </a:rPr>
              <a:t>、应查明事故单位的责任并依法予以追究；</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B</a:t>
            </a:r>
            <a:r>
              <a:rPr lang="zh-CN" altLang="en-US" sz="2800" dirty="0">
                <a:latin typeface="华文新魏" panose="02010800040101010101" pitchFamily="2" charset="-122"/>
                <a:ea typeface="华文新魏" panose="02010800040101010101" pitchFamily="2" charset="-122"/>
              </a:rPr>
              <a:t>、还应查明负有审批和监督职责的行政部门的责任，对有失职、渎职行为的，依法追究法律责任。</a:t>
            </a:r>
            <a:br>
              <a:rPr lang="zh-CN" altLang="en-US" sz="2800" dirty="0">
                <a:latin typeface="华文新魏" panose="02010800040101010101" pitchFamily="2" charset="-122"/>
                <a:ea typeface="华文新魏" panose="02010800040101010101" pitchFamily="2" charset="-122"/>
              </a:rPr>
            </a:br>
            <a:br>
              <a:rPr lang="zh-CN" altLang="en-US" sz="1600" dirty="0">
                <a:latin typeface="华文新魏" panose="02010800040101010101" pitchFamily="2" charset="-122"/>
                <a:ea typeface="华文新魏" panose="02010800040101010101" pitchFamily="2" charset="-122"/>
              </a:rPr>
            </a:br>
            <a:r>
              <a:rPr lang="zh-CN" altLang="en-US" sz="2800" dirty="0">
                <a:latin typeface="Arial" panose="020B0604020202020204"/>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 任何单位和个人不得阻挠和干涉对事故的依法调查处理。</a:t>
            </a:r>
            <a:br>
              <a:rPr lang="zh-CN" altLang="en-US" sz="1200" dirty="0">
                <a:latin typeface="华文新魏" panose="02010800040101010101" pitchFamily="2" charset="-122"/>
                <a:ea typeface="华文新魏" panose="02010800040101010101" pitchFamily="2" charset="-122"/>
              </a:rPr>
            </a:br>
            <a:br>
              <a:rPr lang="zh-CN" altLang="en-US" sz="1200" dirty="0">
                <a:latin typeface="华文新魏" panose="02010800040101010101" pitchFamily="2" charset="-122"/>
                <a:ea typeface="华文新魏" panose="02010800040101010101" pitchFamily="2" charset="-122"/>
              </a:rPr>
            </a:br>
            <a:r>
              <a:rPr lang="zh-CN" altLang="en-US" sz="2800" dirty="0">
                <a:latin typeface="Arial" panose="020B0604020202020204"/>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3</a:t>
            </a:r>
            <a:r>
              <a:rPr lang="zh-CN" altLang="en-US" sz="2800" dirty="0">
                <a:latin typeface="华文新魏" panose="02010800040101010101" pitchFamily="2" charset="-122"/>
                <a:ea typeface="华文新魏" panose="02010800040101010101" pitchFamily="2" charset="-122"/>
              </a:rPr>
              <a:t>、 县级以上安监部门定期统计分析安全生产事故的情况，并定期向社会公布。</a:t>
            </a:r>
            <a:endParaRPr lang="zh-CN" altLang="en-US" sz="2800"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rrowheads="1"/>
          </p:cNvSpPr>
          <p:nvPr>
            <p:ph type="title"/>
          </p:nvPr>
        </p:nvSpPr>
        <p:spPr>
          <a:xfrm>
            <a:off x="914400" y="2514600"/>
            <a:ext cx="7543800" cy="914400"/>
          </a:xfrm>
        </p:spPr>
        <p:txBody>
          <a:bodyPr/>
          <a:lstStyle/>
          <a:p>
            <a:r>
              <a:rPr lang="en-US" altLang="zh-CN">
                <a:solidFill>
                  <a:schemeClr val="tx1"/>
                </a:solidFill>
                <a:latin typeface="华文新魏" panose="02010800040101010101" pitchFamily="2" charset="-122"/>
                <a:ea typeface="华文新魏" panose="02010800040101010101" pitchFamily="2" charset="-122"/>
              </a:rPr>
              <a:t> </a:t>
            </a:r>
            <a:r>
              <a:rPr lang="zh-CN" altLang="en-US" sz="5400">
                <a:solidFill>
                  <a:schemeClr val="tx1"/>
                </a:solidFill>
                <a:latin typeface="华文新魏" panose="02010800040101010101" pitchFamily="2" charset="-122"/>
                <a:ea typeface="华文新魏" panose="02010800040101010101" pitchFamily="2" charset="-122"/>
              </a:rPr>
              <a:t>第六章  法律责任</a:t>
            </a:r>
            <a:endParaRPr lang="zh-CN" altLang="en-US">
              <a:solidFill>
                <a:schemeClr val="tx1"/>
              </a:solidFill>
              <a:latin typeface="华文新魏" panose="02010800040101010101" pitchFamily="2" charset="-122"/>
              <a:ea typeface="华文新魏" panose="02010800040101010101" pitchFamily="2" charset="-122"/>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rrowheads="1"/>
          </p:cNvSpPr>
          <p:nvPr>
            <p:ph type="title"/>
          </p:nvPr>
        </p:nvSpPr>
        <p:spPr>
          <a:xfrm>
            <a:off x="838200" y="228600"/>
            <a:ext cx="7620000" cy="641350"/>
          </a:xfrm>
        </p:spPr>
        <p:txBody>
          <a:bodyPr/>
          <a:lstStyle/>
          <a:p>
            <a:r>
              <a:rPr lang="zh-CN" altLang="en-US" sz="3600">
                <a:solidFill>
                  <a:schemeClr val="tx1"/>
                </a:solidFill>
                <a:latin typeface="华文新魏" panose="02010800040101010101" pitchFamily="2" charset="-122"/>
                <a:ea typeface="华文新魏" panose="02010800040101010101" pitchFamily="2" charset="-122"/>
              </a:rPr>
              <a:t>一、安全生产监管人员的法律责任</a:t>
            </a:r>
            <a:endParaRPr lang="zh-CN" altLang="en-US" sz="3600">
              <a:solidFill>
                <a:schemeClr val="tx1"/>
              </a:solidFill>
              <a:latin typeface="华文新魏" panose="02010800040101010101" pitchFamily="2" charset="-122"/>
              <a:ea typeface="华文新魏" panose="02010800040101010101" pitchFamily="2" charset="-122"/>
            </a:endParaRPr>
          </a:p>
        </p:txBody>
      </p:sp>
      <p:sp>
        <p:nvSpPr>
          <p:cNvPr id="62467" name="Rectangle 3"/>
          <p:cNvSpPr>
            <a:spLocks noGrp="1" noRot="1" noChangeArrowheads="1"/>
          </p:cNvSpPr>
          <p:nvPr>
            <p:ph type="body" idx="1"/>
          </p:nvPr>
        </p:nvSpPr>
        <p:spPr>
          <a:xfrm>
            <a:off x="304800" y="1066800"/>
            <a:ext cx="8382000" cy="5105400"/>
          </a:xfrm>
        </p:spPr>
        <p:txBody>
          <a:bodyPr/>
          <a:lstStyle/>
          <a:p>
            <a:pPr>
              <a:lnSpc>
                <a:spcPct val="90000"/>
              </a:lnSpc>
              <a:buFont typeface="Wingdings" panose="05000000000000000000" pitchFamily="2" charset="2"/>
              <a:buNone/>
            </a:pPr>
            <a:r>
              <a:rPr lang="en-US" altLang="zh-CN">
                <a:latin typeface="华文新魏" panose="02010800040101010101" pitchFamily="2" charset="-122"/>
                <a:ea typeface="华文新魏" panose="02010800040101010101" pitchFamily="2" charset="-122"/>
              </a:rPr>
              <a:t>   </a:t>
            </a:r>
            <a:r>
              <a:rPr lang="zh-CN" altLang="en-US">
                <a:latin typeface="华文新魏" panose="02010800040101010101" pitchFamily="2" charset="-122"/>
                <a:ea typeface="华文新魏" panose="02010800040101010101" pitchFamily="2" charset="-122"/>
              </a:rPr>
              <a:t>（一）、违法行为</a:t>
            </a:r>
            <a:r>
              <a:rPr lang="zh-CN" altLang="en-US">
                <a:latin typeface="Arial" panose="020B0604020202020204"/>
                <a:ea typeface="华文新魏" panose="02010800040101010101" pitchFamily="2" charset="-122"/>
              </a:rPr>
              <a:t> </a:t>
            </a:r>
            <a:endParaRPr lang="zh-CN" altLang="en-US" sz="240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400">
                <a:latin typeface="华文新魏" panose="02010800040101010101" pitchFamily="2" charset="-122"/>
                <a:ea typeface="华文新魏" panose="02010800040101010101" pitchFamily="2" charset="-122"/>
              </a:rPr>
              <a:t>     </a:t>
            </a:r>
            <a:r>
              <a:rPr lang="en-US" altLang="zh-CN" sz="2400">
                <a:latin typeface="华文新魏" panose="02010800040101010101" pitchFamily="2" charset="-122"/>
                <a:ea typeface="华文新魏" panose="02010800040101010101" pitchFamily="2" charset="-122"/>
              </a:rPr>
              <a:t>1</a:t>
            </a:r>
            <a:r>
              <a:rPr lang="zh-CN" altLang="en-US" sz="2400">
                <a:latin typeface="华文新魏" panose="02010800040101010101" pitchFamily="2" charset="-122"/>
                <a:ea typeface="华文新魏" panose="02010800040101010101" pitchFamily="2" charset="-122"/>
              </a:rPr>
              <a:t>、对不符合法定安全生产条件的涉及安全生产的事项予以批准或者验收通过的；</a:t>
            </a:r>
            <a:endParaRPr lang="zh-CN" altLang="en-US" sz="100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400">
                <a:latin typeface="华文新魏" panose="02010800040101010101" pitchFamily="2" charset="-122"/>
                <a:ea typeface="华文新魏" panose="02010800040101010101" pitchFamily="2" charset="-122"/>
              </a:rPr>
              <a:t>     </a:t>
            </a:r>
            <a:r>
              <a:rPr lang="en-US" altLang="zh-CN" sz="2400">
                <a:latin typeface="华文新魏" panose="02010800040101010101" pitchFamily="2" charset="-122"/>
                <a:ea typeface="华文新魏" panose="02010800040101010101" pitchFamily="2" charset="-122"/>
              </a:rPr>
              <a:t>2</a:t>
            </a:r>
            <a:r>
              <a:rPr lang="zh-CN" altLang="en-US" sz="2400">
                <a:latin typeface="华文新魏" panose="02010800040101010101" pitchFamily="2" charset="-122"/>
                <a:ea typeface="华文新魏" panose="02010800040101010101" pitchFamily="2" charset="-122"/>
              </a:rPr>
              <a:t>、发现未依法取得批准、验收的单位擅自从事有关活动或者接到举报后不予取缔或者不依法予以处理的；</a:t>
            </a:r>
            <a:endParaRPr lang="zh-CN" altLang="en-US" sz="240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400">
                <a:latin typeface="华文新魏" panose="02010800040101010101" pitchFamily="2" charset="-122"/>
                <a:ea typeface="华文新魏" panose="02010800040101010101" pitchFamily="2" charset="-122"/>
              </a:rPr>
              <a:t>     </a:t>
            </a:r>
            <a:r>
              <a:rPr lang="en-US" altLang="zh-CN" sz="2400">
                <a:latin typeface="华文新魏" panose="02010800040101010101" pitchFamily="2" charset="-122"/>
                <a:ea typeface="华文新魏" panose="02010800040101010101" pitchFamily="2" charset="-122"/>
              </a:rPr>
              <a:t>3</a:t>
            </a:r>
            <a:r>
              <a:rPr lang="zh-CN" altLang="en-US" sz="2400">
                <a:latin typeface="华文新魏" panose="02010800040101010101" pitchFamily="2" charset="-122"/>
                <a:ea typeface="华文新魏" panose="02010800040101010101" pitchFamily="2" charset="-122"/>
              </a:rPr>
              <a:t>、对已经依法取得批准的单位不履行监督管理职责，发现其不再具备安全生产条件而不撤销原批准或者发现安全生产违法行为不予查处的。</a:t>
            </a:r>
            <a:endParaRPr lang="zh-CN" altLang="en-US" sz="240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400">
                <a:latin typeface="华文新魏" panose="02010800040101010101" pitchFamily="2" charset="-122"/>
                <a:ea typeface="华文新魏" panose="02010800040101010101" pitchFamily="2" charset="-122"/>
              </a:rPr>
              <a:t>    </a:t>
            </a:r>
            <a:r>
              <a:rPr lang="zh-CN" altLang="en-US">
                <a:latin typeface="华文新魏" panose="02010800040101010101" pitchFamily="2" charset="-122"/>
                <a:ea typeface="华文新魏" panose="02010800040101010101" pitchFamily="2" charset="-122"/>
              </a:rPr>
              <a:t>（二）、处罚</a:t>
            </a:r>
            <a:endParaRPr lang="zh-CN" altLang="en-US">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400">
                <a:latin typeface="华文新魏" panose="02010800040101010101" pitchFamily="2" charset="-122"/>
                <a:ea typeface="华文新魏" panose="02010800040101010101" pitchFamily="2" charset="-122"/>
              </a:rPr>
              <a:t>     </a:t>
            </a:r>
            <a:r>
              <a:rPr lang="en-US" altLang="zh-CN" sz="2400">
                <a:latin typeface="华文新魏" panose="02010800040101010101" pitchFamily="2" charset="-122"/>
                <a:ea typeface="华文新魏" panose="02010800040101010101" pitchFamily="2" charset="-122"/>
              </a:rPr>
              <a:t>1</a:t>
            </a:r>
            <a:r>
              <a:rPr lang="zh-CN" altLang="en-US" sz="2400">
                <a:latin typeface="华文新魏" panose="02010800040101010101" pitchFamily="2" charset="-122"/>
                <a:ea typeface="华文新魏" panose="02010800040101010101" pitchFamily="2" charset="-122"/>
              </a:rPr>
              <a:t>、行政处分： 给予降级或者撤职</a:t>
            </a:r>
            <a:endParaRPr lang="zh-CN" altLang="en-US" sz="240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400">
                <a:latin typeface="华文新魏" panose="02010800040101010101" pitchFamily="2" charset="-122"/>
                <a:ea typeface="华文新魏" panose="02010800040101010101" pitchFamily="2" charset="-122"/>
              </a:rPr>
              <a:t>     </a:t>
            </a:r>
            <a:r>
              <a:rPr lang="en-US" altLang="zh-CN" sz="2400">
                <a:latin typeface="华文新魏" panose="02010800040101010101" pitchFamily="2" charset="-122"/>
                <a:ea typeface="华文新魏" panose="02010800040101010101" pitchFamily="2" charset="-122"/>
              </a:rPr>
              <a:t>2</a:t>
            </a:r>
            <a:r>
              <a:rPr lang="zh-CN" altLang="en-US" sz="2400">
                <a:latin typeface="华文新魏" panose="02010800040101010101" pitchFamily="2" charset="-122"/>
                <a:ea typeface="华文新魏" panose="02010800040101010101" pitchFamily="2" charset="-122"/>
              </a:rPr>
              <a:t>、刑事处罚：构成犯罪的，依照刑法有关规定追究刑事责任。</a:t>
            </a:r>
            <a:endParaRPr lang="zh-CN" altLang="en-US" sz="2800">
              <a:latin typeface="华文新魏" panose="02010800040101010101" pitchFamily="2" charset="-122"/>
              <a:ea typeface="华文新魏" panose="02010800040101010101" pitchFamily="2" charset="-122"/>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rrowheads="1"/>
          </p:cNvSpPr>
          <p:nvPr>
            <p:ph type="title"/>
          </p:nvPr>
        </p:nvSpPr>
        <p:spPr>
          <a:xfrm>
            <a:off x="539552" y="1268760"/>
            <a:ext cx="7918450" cy="873125"/>
          </a:xfrm>
        </p:spPr>
        <p:txBody>
          <a:bodyPr/>
          <a:lstStyle/>
          <a:p>
            <a:r>
              <a:rPr lang="zh-CN" altLang="en-US" sz="4000" dirty="0">
                <a:solidFill>
                  <a:schemeClr val="tx1"/>
                </a:solidFill>
                <a:latin typeface="华文新魏" panose="02010800040101010101" pitchFamily="2" charset="-122"/>
                <a:ea typeface="华文新魏" panose="02010800040101010101" pitchFamily="2" charset="-122"/>
              </a:rPr>
              <a:t>二、安全生产监管部门法律责任</a:t>
            </a:r>
            <a:endParaRPr lang="zh-CN" altLang="en-US" sz="4000" dirty="0">
              <a:solidFill>
                <a:schemeClr val="tx1"/>
              </a:solidFill>
              <a:latin typeface="华文新魏" panose="02010800040101010101" pitchFamily="2" charset="-122"/>
              <a:ea typeface="华文新魏" panose="02010800040101010101" pitchFamily="2" charset="-122"/>
            </a:endParaRPr>
          </a:p>
        </p:txBody>
      </p:sp>
      <p:sp>
        <p:nvSpPr>
          <p:cNvPr id="63491" name="Rectangle 3"/>
          <p:cNvSpPr>
            <a:spLocks noGrp="1" noRot="1" noChangeArrowheads="1"/>
          </p:cNvSpPr>
          <p:nvPr>
            <p:ph type="body" idx="1"/>
          </p:nvPr>
        </p:nvSpPr>
        <p:spPr>
          <a:xfrm>
            <a:off x="539552" y="2060848"/>
            <a:ext cx="7924800" cy="4572000"/>
          </a:xfrm>
        </p:spPr>
        <p:txBody>
          <a:bodyPr/>
          <a:lstStyle/>
          <a:p>
            <a:pPr>
              <a:lnSpc>
                <a:spcPct val="90000"/>
              </a:lnSpc>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（一）、违法行为</a:t>
            </a:r>
            <a:endParaRPr lang="zh-CN" altLang="en-US"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1</a:t>
            </a:r>
            <a:r>
              <a:rPr lang="zh-CN" altLang="en-US" sz="2800" dirty="0">
                <a:latin typeface="华文新魏" panose="02010800040101010101" pitchFamily="2" charset="-122"/>
                <a:ea typeface="华文新魏" panose="02010800040101010101" pitchFamily="2" charset="-122"/>
              </a:rPr>
              <a:t>、 要求被审查、验收的单位购买其指定的安全设备、器材或者其他产品的；</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、在对安全生产事项的审查、验收中收取费用的。</a:t>
            </a:r>
            <a:endParaRPr lang="zh-CN" altLang="en-US" sz="28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（二）、处罚</a:t>
            </a:r>
            <a:endParaRPr lang="zh-CN" altLang="en-US"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1</a:t>
            </a:r>
            <a:r>
              <a:rPr lang="zh-CN" altLang="en-US" sz="2800" dirty="0">
                <a:latin typeface="华文新魏" panose="02010800040101010101" pitchFamily="2" charset="-122"/>
                <a:ea typeface="华文新魏" panose="02010800040101010101" pitchFamily="2" charset="-122"/>
              </a:rPr>
              <a:t>、由其上级机关或者监察机关责令改正，责令退还收取的费用；</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、情节严重的，对直接负责的主管人员和其他直接责任人员依法给予行政处分。</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026"/>
          <p:cNvSpPr>
            <a:spLocks noGrp="1" noRot="1" noChangeArrowheads="1"/>
          </p:cNvSpPr>
          <p:nvPr>
            <p:ph type="title"/>
          </p:nvPr>
        </p:nvSpPr>
        <p:spPr>
          <a:xfrm>
            <a:off x="395536" y="836713"/>
            <a:ext cx="8352928" cy="1152128"/>
          </a:xfrm>
        </p:spPr>
        <p:txBody>
          <a:bodyPr>
            <a:normAutofit fontScale="90000"/>
          </a:bodyPr>
          <a:lstStyle/>
          <a:p>
            <a:r>
              <a:rPr lang="zh-CN" altLang="en-US" sz="3600" dirty="0">
                <a:solidFill>
                  <a:schemeClr val="tx1"/>
                </a:solidFill>
                <a:latin typeface="华文新魏" panose="02010800040101010101" pitchFamily="2" charset="-122"/>
                <a:ea typeface="华文新魏" panose="02010800040101010101" pitchFamily="2" charset="-122"/>
              </a:rPr>
              <a:t>三、安全评价、认证、检测、检验工作的机构的法律责任</a:t>
            </a:r>
            <a:endParaRPr lang="zh-CN" altLang="en-US" sz="3600" dirty="0">
              <a:solidFill>
                <a:schemeClr val="tx1"/>
              </a:solidFill>
              <a:latin typeface="华文新魏" panose="02010800040101010101" pitchFamily="2" charset="-122"/>
              <a:ea typeface="华文新魏" panose="02010800040101010101" pitchFamily="2" charset="-122"/>
            </a:endParaRPr>
          </a:p>
        </p:txBody>
      </p:sp>
      <p:sp>
        <p:nvSpPr>
          <p:cNvPr id="64515" name="Rectangle 1027"/>
          <p:cNvSpPr>
            <a:spLocks noGrp="1" noRot="1" noChangeArrowheads="1"/>
          </p:cNvSpPr>
          <p:nvPr>
            <p:ph type="body" idx="1"/>
          </p:nvPr>
        </p:nvSpPr>
        <p:spPr>
          <a:xfrm>
            <a:off x="323528" y="1988840"/>
            <a:ext cx="8820472" cy="4648200"/>
          </a:xfrm>
        </p:spPr>
        <p:txBody>
          <a:bodyPr/>
          <a:lstStyle/>
          <a:p>
            <a:pPr>
              <a:buFont typeface="Wingdings" panose="05000000000000000000" pitchFamily="2" charset="2"/>
              <a:buNone/>
            </a:pPr>
            <a:r>
              <a:rPr lang="en-US" altLang="zh-CN"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（一）、违法行为：</a:t>
            </a:r>
            <a:r>
              <a:rPr lang="zh-CN" altLang="en-US" sz="2000" dirty="0">
                <a:latin typeface="华文新魏" panose="02010800040101010101" pitchFamily="2" charset="-122"/>
                <a:ea typeface="华文新魏" panose="02010800040101010101" pitchFamily="2" charset="-122"/>
              </a:rPr>
              <a:t>   </a:t>
            </a:r>
            <a:r>
              <a:rPr lang="zh-CN" altLang="en-US" sz="2800" dirty="0">
                <a:latin typeface="华文新魏" panose="02010800040101010101" pitchFamily="2" charset="-122"/>
                <a:ea typeface="华文新魏" panose="02010800040101010101" pitchFamily="2" charset="-122"/>
              </a:rPr>
              <a:t>出具虚假证明</a:t>
            </a:r>
            <a:endParaRPr lang="zh-CN" altLang="en-US" sz="28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   （二）、处罚  </a:t>
            </a:r>
            <a:endParaRPr lang="zh-CN" altLang="en-US"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en-US" altLang="zh-CN" sz="2400" dirty="0">
                <a:latin typeface="华文新魏" panose="02010800040101010101" pitchFamily="2" charset="-122"/>
                <a:ea typeface="华文新魏" panose="02010800040101010101" pitchFamily="2" charset="-122"/>
              </a:rPr>
              <a:t>1</a:t>
            </a:r>
            <a:r>
              <a:rPr lang="zh-CN" altLang="en-US" sz="2400" dirty="0">
                <a:latin typeface="华文新魏" panose="02010800040101010101" pitchFamily="2" charset="-122"/>
                <a:ea typeface="华文新魏" panose="02010800040101010101" pitchFamily="2" charset="-122"/>
              </a:rPr>
              <a:t>、构成犯罪的，依照刑法有关规定追究刑事责任；</a:t>
            </a:r>
            <a:endParaRPr lang="zh-CN" altLang="en-US" sz="24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尚不够刑事处罚的，没收违法所得，违法所得在五千元以上的，并处违法所得二倍以上五倍以下的罚款，没有违法所得或者违法所得不足五千元的，单处或者并处五千元以上二万元以下的罚款，对其直接负责的主管人员和其他直接责任人员处五千元以上五万元以下的罚款；</a:t>
            </a:r>
            <a:endParaRPr lang="zh-CN" altLang="en-US" sz="24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en-US" altLang="zh-CN" sz="2400" dirty="0">
                <a:latin typeface="华文新魏" panose="02010800040101010101" pitchFamily="2" charset="-122"/>
                <a:ea typeface="华文新魏" panose="02010800040101010101" pitchFamily="2" charset="-122"/>
              </a:rPr>
              <a:t>3</a:t>
            </a:r>
            <a:r>
              <a:rPr lang="zh-CN" altLang="en-US" sz="2400" dirty="0">
                <a:latin typeface="华文新魏" panose="02010800040101010101" pitchFamily="2" charset="-122"/>
                <a:ea typeface="华文新魏" panose="02010800040101010101" pitchFamily="2" charset="-122"/>
              </a:rPr>
              <a:t>、给他人造成损害的，与生产经营单位承担连带赔偿责任。</a:t>
            </a:r>
            <a:endParaRPr lang="zh-CN" altLang="en-US" sz="24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en-US" altLang="zh-CN" sz="2400" dirty="0">
                <a:latin typeface="华文新魏" panose="02010800040101010101" pitchFamily="2" charset="-122"/>
                <a:ea typeface="华文新魏" panose="02010800040101010101" pitchFamily="2" charset="-122"/>
              </a:rPr>
              <a:t>4</a:t>
            </a:r>
            <a:r>
              <a:rPr lang="zh-CN" altLang="en-US" sz="2400" dirty="0">
                <a:latin typeface="华文新魏" panose="02010800040101010101" pitchFamily="2" charset="-122"/>
                <a:ea typeface="华文新魏" panose="02010800040101010101" pitchFamily="2" charset="-122"/>
              </a:rPr>
              <a:t>、对有前款违法行为的机构，撤销其相应资格。</a:t>
            </a:r>
            <a:endParaRPr lang="zh-CN" altLang="en-US" sz="2800" b="1"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rrowheads="1"/>
          </p:cNvSpPr>
          <p:nvPr>
            <p:ph type="title"/>
          </p:nvPr>
        </p:nvSpPr>
        <p:spPr>
          <a:xfrm>
            <a:off x="395536" y="836712"/>
            <a:ext cx="8206680" cy="1513607"/>
          </a:xfrm>
        </p:spPr>
        <p:txBody>
          <a:bodyPr>
            <a:normAutofit fontScale="90000"/>
          </a:bodyPr>
          <a:lstStyle/>
          <a:p>
            <a:r>
              <a:rPr lang="zh-CN" altLang="en-US" sz="3200" dirty="0">
                <a:solidFill>
                  <a:schemeClr val="tx1"/>
                </a:solidFill>
                <a:latin typeface="华文新魏" panose="02010800040101010101" pitchFamily="2" charset="-122"/>
                <a:ea typeface="华文新魏" panose="02010800040101010101" pitchFamily="2" charset="-122"/>
              </a:rPr>
              <a:t>四、生产经营单位的决策机构、 主要负责人、个人经营的投资人对安全资金投入所负的法律责任</a:t>
            </a:r>
            <a:endParaRPr lang="zh-CN" altLang="en-US" sz="3200" dirty="0">
              <a:solidFill>
                <a:schemeClr val="tx1"/>
              </a:solidFill>
              <a:latin typeface="华文新魏" panose="02010800040101010101" pitchFamily="2" charset="-122"/>
              <a:ea typeface="华文新魏" panose="02010800040101010101" pitchFamily="2" charset="-122"/>
            </a:endParaRPr>
          </a:p>
        </p:txBody>
      </p:sp>
      <p:sp>
        <p:nvSpPr>
          <p:cNvPr id="65539" name="Rectangle 3"/>
          <p:cNvSpPr>
            <a:spLocks noGrp="1" noRot="1" noChangeArrowheads="1"/>
          </p:cNvSpPr>
          <p:nvPr>
            <p:ph type="body" idx="1"/>
          </p:nvPr>
        </p:nvSpPr>
        <p:spPr>
          <a:xfrm>
            <a:off x="323528" y="2276872"/>
            <a:ext cx="8820472" cy="4267920"/>
          </a:xfrm>
        </p:spPr>
        <p:txBody>
          <a:bodyPr>
            <a:normAutofit/>
          </a:bodyPr>
          <a:lstStyle/>
          <a:p>
            <a:pPr>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（一）、违法行为</a:t>
            </a:r>
            <a:endParaRPr lang="zh-CN" altLang="en-US" dirty="0">
              <a:latin typeface="华文新魏" panose="02010800040101010101" pitchFamily="2" charset="-122"/>
              <a:ea typeface="华文新魏" panose="02010800040101010101" pitchFamily="2" charset="-122"/>
            </a:endParaRPr>
          </a:p>
          <a:p>
            <a:pPr lvl="1"/>
            <a:r>
              <a:rPr lang="zh-CN" altLang="en-US" sz="2000" dirty="0">
                <a:latin typeface="华文新魏" panose="02010800040101010101" pitchFamily="2" charset="-122"/>
                <a:ea typeface="华文新魏" panose="02010800040101010101" pitchFamily="2" charset="-122"/>
              </a:rPr>
              <a:t>     不依照本法规定保证安全生产所必需的资金投入，致使生产经营单位不具备安全生产条件的。</a:t>
            </a:r>
            <a:endParaRPr lang="zh-CN" altLang="en-US" sz="20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（二）、处罚</a:t>
            </a:r>
            <a:endParaRPr lang="zh-CN" altLang="en-US" dirty="0">
              <a:latin typeface="华文新魏" panose="02010800040101010101" pitchFamily="2" charset="-122"/>
              <a:ea typeface="华文新魏" panose="02010800040101010101" pitchFamily="2" charset="-122"/>
            </a:endParaRPr>
          </a:p>
          <a:p>
            <a:pPr lvl="1"/>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1</a:t>
            </a:r>
            <a:r>
              <a:rPr lang="zh-CN" altLang="en-US" sz="2000" dirty="0">
                <a:latin typeface="华文新魏" panose="02010800040101010101" pitchFamily="2" charset="-122"/>
                <a:ea typeface="华文新魏" panose="02010800040101010101" pitchFamily="2" charset="-122"/>
              </a:rPr>
              <a:t>、责令限期改正，提供必需的资金；逾期未改正的，责令生产经营单位停产停业整顿。</a:t>
            </a:r>
            <a:br>
              <a:rPr lang="zh-CN" altLang="en-US" sz="2000" dirty="0">
                <a:latin typeface="华文新魏" panose="02010800040101010101" pitchFamily="2" charset="-122"/>
                <a:ea typeface="华文新魏" panose="02010800040101010101" pitchFamily="2" charset="-122"/>
              </a:rPr>
            </a:br>
            <a:endParaRPr lang="zh-CN" altLang="en-US" sz="900" dirty="0">
              <a:latin typeface="华文新魏" panose="02010800040101010101" pitchFamily="2" charset="-122"/>
              <a:ea typeface="华文新魏" panose="02010800040101010101" pitchFamily="2" charset="-122"/>
            </a:endParaRPr>
          </a:p>
          <a:p>
            <a:pPr lvl="1"/>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2</a:t>
            </a:r>
            <a:r>
              <a:rPr lang="zh-CN" altLang="en-US" sz="2000" dirty="0">
                <a:latin typeface="华文新魏" panose="02010800040101010101" pitchFamily="2" charset="-122"/>
                <a:ea typeface="华文新魏" panose="02010800040101010101" pitchFamily="2" charset="-122"/>
              </a:rPr>
              <a:t>、有前款违法行为，导致发生生产安全事故，构成犯罪的，依照刑法有关规定追究刑事责任；尚不够刑事处罚的，对生产经营单位的主要负责人给予撤职处分，对个人经营的投资人处二万元以上二十万元以下的罚款。</a:t>
            </a:r>
            <a:endParaRPr lang="zh-CN" altLang="en-US" sz="20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rrowheads="1"/>
          </p:cNvSpPr>
          <p:nvPr>
            <p:ph type="title"/>
          </p:nvPr>
        </p:nvSpPr>
        <p:spPr>
          <a:xfrm>
            <a:off x="539552" y="1052736"/>
            <a:ext cx="8280920" cy="1368152"/>
          </a:xfrm>
        </p:spPr>
        <p:txBody>
          <a:bodyPr/>
          <a:lstStyle/>
          <a:p>
            <a:r>
              <a:rPr lang="zh-CN" altLang="en-US" sz="4000" dirty="0">
                <a:solidFill>
                  <a:schemeClr val="tx1"/>
                </a:solidFill>
                <a:latin typeface="华文新魏" panose="02010800040101010101" pitchFamily="2" charset="-122"/>
                <a:ea typeface="华文新魏" panose="02010800040101010101" pitchFamily="2" charset="-122"/>
              </a:rPr>
              <a:t>五、生产经营单位的主要负责人未履行本法所负的法律责任</a:t>
            </a:r>
            <a:endParaRPr lang="zh-CN" altLang="en-US" sz="4000" dirty="0">
              <a:solidFill>
                <a:schemeClr val="tx1"/>
              </a:solidFill>
              <a:latin typeface="华文新魏" panose="02010800040101010101" pitchFamily="2" charset="-122"/>
              <a:ea typeface="华文新魏" panose="02010800040101010101" pitchFamily="2" charset="-122"/>
            </a:endParaRPr>
          </a:p>
        </p:txBody>
      </p:sp>
      <p:sp>
        <p:nvSpPr>
          <p:cNvPr id="66563" name="Rectangle 3"/>
          <p:cNvSpPr>
            <a:spLocks noGrp="1" noRot="1" noChangeArrowheads="1"/>
          </p:cNvSpPr>
          <p:nvPr>
            <p:ph type="body" idx="1"/>
          </p:nvPr>
        </p:nvSpPr>
        <p:spPr>
          <a:xfrm>
            <a:off x="179512" y="2420888"/>
            <a:ext cx="8640960" cy="4248472"/>
          </a:xfrm>
        </p:spPr>
        <p:txBody>
          <a:bodyPr>
            <a:normAutofit/>
          </a:bodyPr>
          <a:lstStyle/>
          <a:p>
            <a:pPr>
              <a:lnSpc>
                <a:spcPct val="90000"/>
              </a:lnSpc>
              <a:buFont typeface="Wingdings" panose="05000000000000000000" pitchFamily="2" charset="2"/>
              <a:buNone/>
            </a:pPr>
            <a:r>
              <a:rPr lang="en-US" altLang="zh-CN" sz="2800" dirty="0">
                <a:latin typeface="华文新魏" panose="02010800040101010101" pitchFamily="2" charset="-122"/>
                <a:ea typeface="华文新魏" panose="02010800040101010101" pitchFamily="2" charset="-122"/>
              </a:rPr>
              <a:t> </a:t>
            </a:r>
            <a:r>
              <a:rPr lang="zh-CN" altLang="en-US" sz="2800" dirty="0">
                <a:latin typeface="华文新魏" panose="02010800040101010101" pitchFamily="2" charset="-122"/>
                <a:ea typeface="华文新魏" panose="02010800040101010101" pitchFamily="2" charset="-122"/>
              </a:rPr>
              <a:t>（</a:t>
            </a:r>
            <a:r>
              <a:rPr lang="zh-CN" altLang="en-US" dirty="0">
                <a:latin typeface="华文新魏" panose="02010800040101010101" pitchFamily="2" charset="-122"/>
                <a:ea typeface="华文新魏" panose="02010800040101010101" pitchFamily="2" charset="-122"/>
              </a:rPr>
              <a:t>一）、 违法行为</a:t>
            </a:r>
            <a:endParaRPr lang="zh-CN" altLang="en-US"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未履行本法规定的安全生产管理职责的。</a:t>
            </a:r>
            <a:endParaRPr lang="zh-CN" altLang="en-US" sz="24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 （二）、处罚</a:t>
            </a:r>
            <a:endParaRPr lang="zh-CN" altLang="en-US"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1</a:t>
            </a:r>
            <a:r>
              <a:rPr lang="zh-CN" altLang="en-US" sz="2400" dirty="0">
                <a:latin typeface="华文新魏" panose="02010800040101010101" pitchFamily="2" charset="-122"/>
                <a:ea typeface="华文新魏" panose="02010800040101010101" pitchFamily="2" charset="-122"/>
              </a:rPr>
              <a:t>、责令限期改正；逾期未改正的，责令生产经营单位停产停业整顿。</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、有前款违法行为，导致发生生产安全事故，构成犯罪的，追究刑事责任；尚不够刑事处罚的，给予撤职处分或者处二万元以上二十万元以下的罚款。</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3</a:t>
            </a:r>
            <a:r>
              <a:rPr lang="zh-CN" altLang="en-US" sz="2400" dirty="0">
                <a:latin typeface="华文新魏" panose="02010800040101010101" pitchFamily="2" charset="-122"/>
                <a:ea typeface="华文新魏" panose="02010800040101010101" pitchFamily="2" charset="-122"/>
              </a:rPr>
              <a:t>、</a:t>
            </a:r>
            <a:r>
              <a:rPr lang="zh-CN" altLang="en-US" sz="2400" dirty="0">
                <a:latin typeface="Arial" panose="020B0604020202020204"/>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自刑罚执行完毕或者受处分之日起，五年内不得担任任何生产经营单位的主要负责人。</a:t>
            </a:r>
            <a:endParaRPr lang="zh-CN" altLang="en-US" sz="24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rrowheads="1"/>
          </p:cNvSpPr>
          <p:nvPr>
            <p:ph type="title"/>
          </p:nvPr>
        </p:nvSpPr>
        <p:spPr>
          <a:xfrm>
            <a:off x="539552" y="764704"/>
            <a:ext cx="7772400" cy="1190625"/>
          </a:xfrm>
        </p:spPr>
        <p:txBody>
          <a:bodyPr/>
          <a:lstStyle/>
          <a:p>
            <a:r>
              <a:rPr lang="zh-CN" altLang="en-US" sz="3600" dirty="0">
                <a:solidFill>
                  <a:schemeClr val="tx1"/>
                </a:solidFill>
                <a:latin typeface="华文新魏" panose="02010800040101010101" pitchFamily="2" charset="-122"/>
                <a:ea typeface="华文新魏" panose="02010800040101010101" pitchFamily="2" charset="-122"/>
              </a:rPr>
              <a:t>六、 生产经营单位对安全机构设置、教育培训等方面所负的法律责任</a:t>
            </a:r>
            <a:endParaRPr lang="zh-CN" altLang="en-US" sz="3600" dirty="0">
              <a:solidFill>
                <a:schemeClr val="tx1"/>
              </a:solidFill>
              <a:latin typeface="华文新魏" panose="02010800040101010101" pitchFamily="2" charset="-122"/>
              <a:ea typeface="华文新魏" panose="02010800040101010101" pitchFamily="2" charset="-122"/>
            </a:endParaRPr>
          </a:p>
        </p:txBody>
      </p:sp>
      <p:sp>
        <p:nvSpPr>
          <p:cNvPr id="67587" name="Rectangle 3"/>
          <p:cNvSpPr>
            <a:spLocks noGrp="1" noRot="1" noChangeArrowheads="1"/>
          </p:cNvSpPr>
          <p:nvPr>
            <p:ph type="body" idx="1"/>
          </p:nvPr>
        </p:nvSpPr>
        <p:spPr>
          <a:xfrm>
            <a:off x="251520" y="1844824"/>
            <a:ext cx="8439472" cy="5382344"/>
          </a:xfrm>
        </p:spPr>
        <p:txBody>
          <a:bodyPr/>
          <a:lstStyle/>
          <a:p>
            <a:pPr>
              <a:buFont typeface="Wingdings" panose="05000000000000000000" pitchFamily="2" charset="2"/>
              <a:buNone/>
            </a:pPr>
            <a:r>
              <a:rPr lang="en-US" altLang="zh-CN" sz="2800" dirty="0">
                <a:latin typeface="华文新魏" panose="02010800040101010101" pitchFamily="2" charset="-122"/>
                <a:ea typeface="华文新魏" panose="02010800040101010101" pitchFamily="2" charset="-122"/>
              </a:rPr>
              <a:t>   </a:t>
            </a:r>
            <a:r>
              <a:rPr lang="zh-CN" altLang="en-US" sz="2800" dirty="0">
                <a:latin typeface="华文新魏" panose="02010800040101010101" pitchFamily="2" charset="-122"/>
                <a:ea typeface="华文新魏" panose="02010800040101010101" pitchFamily="2" charset="-122"/>
              </a:rPr>
              <a:t>（一）、违法行为</a:t>
            </a:r>
            <a:endParaRPr lang="zh-CN" altLang="en-US" sz="2800" dirty="0">
              <a:latin typeface="华文新魏" panose="02010800040101010101" pitchFamily="2" charset="-122"/>
              <a:ea typeface="华文新魏" panose="02010800040101010101" pitchFamily="2" charset="-122"/>
            </a:endParaRPr>
          </a:p>
          <a:p>
            <a:pPr lvl="1"/>
            <a:r>
              <a:rPr lang="zh-CN" altLang="en-US" sz="18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1</a:t>
            </a:r>
            <a:r>
              <a:rPr lang="zh-CN" altLang="en-US" sz="2000" dirty="0">
                <a:latin typeface="华文新魏" panose="02010800040101010101" pitchFamily="2" charset="-122"/>
                <a:ea typeface="华文新魏" panose="02010800040101010101" pitchFamily="2" charset="-122"/>
              </a:rPr>
              <a:t>、未按规定设立安全生产管理机构或者配备管理人员的；</a:t>
            </a:r>
            <a:endParaRPr lang="zh-CN" altLang="en-US" sz="2000" dirty="0">
              <a:latin typeface="华文新魏" panose="02010800040101010101" pitchFamily="2" charset="-122"/>
              <a:ea typeface="华文新魏" panose="02010800040101010101" pitchFamily="2" charset="-122"/>
            </a:endParaRPr>
          </a:p>
          <a:p>
            <a:pPr lvl="1"/>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2</a:t>
            </a:r>
            <a:r>
              <a:rPr lang="zh-CN" altLang="en-US" sz="2000" dirty="0">
                <a:latin typeface="华文新魏" panose="02010800040101010101" pitchFamily="2" charset="-122"/>
                <a:ea typeface="华文新魏" panose="02010800040101010101" pitchFamily="2" charset="-122"/>
              </a:rPr>
              <a:t>、危险物品的生产、经营、储存单位以及矿山、建筑施工单位的主要负责人和安全生产管理人员未按照规定经考核合格的；</a:t>
            </a:r>
            <a:endParaRPr lang="zh-CN" altLang="en-US" sz="2000" dirty="0">
              <a:latin typeface="华文新魏" panose="02010800040101010101" pitchFamily="2" charset="-122"/>
              <a:ea typeface="华文新魏" panose="02010800040101010101" pitchFamily="2" charset="-122"/>
            </a:endParaRPr>
          </a:p>
          <a:p>
            <a:pPr lvl="1"/>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3</a:t>
            </a:r>
            <a:r>
              <a:rPr lang="zh-CN" altLang="en-US" sz="2000" dirty="0">
                <a:latin typeface="华文新魏" panose="02010800040101010101" pitchFamily="2" charset="-122"/>
                <a:ea typeface="华文新魏" panose="02010800040101010101" pitchFamily="2" charset="-122"/>
              </a:rPr>
              <a:t>、未按照本法第二十一条、第二十二条的规定对从业人员进行安全生产教育和培训，或者未按照本法第三十六条的规定如实告知从业人员有关的安全生产事项的；</a:t>
            </a:r>
            <a:endParaRPr lang="zh-CN" altLang="en-US" sz="2000" dirty="0">
              <a:latin typeface="华文新魏" panose="02010800040101010101" pitchFamily="2" charset="-122"/>
              <a:ea typeface="华文新魏" panose="02010800040101010101" pitchFamily="2" charset="-122"/>
            </a:endParaRPr>
          </a:p>
          <a:p>
            <a:pPr lvl="1"/>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4</a:t>
            </a:r>
            <a:r>
              <a:rPr lang="zh-CN" altLang="en-US" sz="2000" dirty="0">
                <a:latin typeface="华文新魏" panose="02010800040101010101" pitchFamily="2" charset="-122"/>
                <a:ea typeface="华文新魏" panose="02010800040101010101" pitchFamily="2" charset="-122"/>
              </a:rPr>
              <a:t>、特种作业人员未按照规定经专门的安全作业培训并取得特种作业操作资格证书，上岗作业的。</a:t>
            </a:r>
            <a:endParaRPr lang="zh-CN" altLang="en-US" sz="20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（二）、处罚  </a:t>
            </a:r>
            <a:endParaRPr lang="zh-CN" altLang="en-US" sz="2800" dirty="0">
              <a:latin typeface="华文新魏" panose="02010800040101010101" pitchFamily="2" charset="-122"/>
              <a:ea typeface="华文新魏" panose="02010800040101010101" pitchFamily="2" charset="-122"/>
            </a:endParaRPr>
          </a:p>
          <a:p>
            <a:pPr lvl="1"/>
            <a:r>
              <a:rPr lang="zh-CN" altLang="en-US" sz="18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1</a:t>
            </a:r>
            <a:r>
              <a:rPr lang="zh-CN" altLang="en-US" sz="2000" dirty="0">
                <a:latin typeface="华文新魏" panose="02010800040101010101" pitchFamily="2" charset="-122"/>
                <a:ea typeface="华文新魏" panose="02010800040101010101" pitchFamily="2" charset="-122"/>
              </a:rPr>
              <a:t>、责令限期改正；</a:t>
            </a:r>
            <a:endParaRPr lang="zh-CN" altLang="en-US" sz="2000" dirty="0">
              <a:latin typeface="华文新魏" panose="02010800040101010101" pitchFamily="2" charset="-122"/>
              <a:ea typeface="华文新魏" panose="02010800040101010101" pitchFamily="2" charset="-122"/>
            </a:endParaRPr>
          </a:p>
          <a:p>
            <a:pPr lvl="1"/>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2</a:t>
            </a:r>
            <a:r>
              <a:rPr lang="zh-CN" altLang="en-US" sz="2000" dirty="0">
                <a:latin typeface="华文新魏" panose="02010800040101010101" pitchFamily="2" charset="-122"/>
                <a:ea typeface="华文新魏" panose="02010800040101010101" pitchFamily="2" charset="-122"/>
              </a:rPr>
              <a:t>、逾期未改正的，责令停产停业整顿，可以并处二万元以下的罚款</a:t>
            </a:r>
            <a:r>
              <a:rPr lang="zh-CN" altLang="en-US" sz="1800" dirty="0">
                <a:latin typeface="华文新魏" panose="02010800040101010101" pitchFamily="2" charset="-122"/>
                <a:ea typeface="华文新魏" panose="02010800040101010101" pitchFamily="2" charset="-122"/>
              </a:rPr>
              <a:t>：</a:t>
            </a:r>
            <a:endParaRPr lang="zh-CN" altLang="en-US" sz="1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a:xfrm>
            <a:off x="467544" y="908720"/>
            <a:ext cx="7918450" cy="1336675"/>
          </a:xfrm>
        </p:spPr>
        <p:txBody>
          <a:bodyPr/>
          <a:lstStyle/>
          <a:p>
            <a:r>
              <a:rPr lang="en-US" altLang="zh-CN" sz="3200" dirty="0">
                <a:solidFill>
                  <a:schemeClr val="tx1"/>
                </a:solidFill>
                <a:latin typeface="华文新魏" panose="02010800040101010101" pitchFamily="2" charset="-122"/>
                <a:ea typeface="华文新魏" panose="02010800040101010101" pitchFamily="2" charset="-122"/>
              </a:rPr>
              <a:t>       </a:t>
            </a:r>
            <a:r>
              <a:rPr lang="zh-CN" altLang="en-US" sz="3200" dirty="0">
                <a:solidFill>
                  <a:schemeClr val="tx1"/>
                </a:solidFill>
                <a:latin typeface="华文新魏" panose="02010800040101010101" pitchFamily="2" charset="-122"/>
                <a:ea typeface="华文新魏" panose="02010800040101010101" pitchFamily="2" charset="-122"/>
              </a:rPr>
              <a:t>七、生产经营单位对</a:t>
            </a:r>
            <a:r>
              <a:rPr lang="zh-CN" altLang="en-US" sz="3200" dirty="0">
                <a:solidFill>
                  <a:schemeClr val="tx1"/>
                </a:solidFill>
                <a:latin typeface="Arial" panose="020B0604020202020204"/>
                <a:ea typeface="华文新魏" panose="02010800040101010101" pitchFamily="2" charset="-122"/>
              </a:rPr>
              <a:t>“</a:t>
            </a:r>
            <a:r>
              <a:rPr lang="zh-CN" altLang="en-US" sz="3200" dirty="0">
                <a:solidFill>
                  <a:schemeClr val="tx1"/>
                </a:solidFill>
                <a:latin typeface="华文新魏" panose="02010800040101010101" pitchFamily="2" charset="-122"/>
                <a:ea typeface="华文新魏" panose="02010800040101010101" pitchFamily="2" charset="-122"/>
              </a:rPr>
              <a:t>三同时</a:t>
            </a:r>
            <a:r>
              <a:rPr lang="zh-CN" altLang="en-US" sz="3200" dirty="0">
                <a:solidFill>
                  <a:schemeClr val="tx1"/>
                </a:solidFill>
                <a:latin typeface="Arial" panose="020B0604020202020204"/>
                <a:ea typeface="华文新魏" panose="02010800040101010101" pitchFamily="2" charset="-122"/>
              </a:rPr>
              <a:t>”</a:t>
            </a:r>
            <a:r>
              <a:rPr lang="zh-CN" altLang="en-US" sz="3200" dirty="0">
                <a:solidFill>
                  <a:schemeClr val="tx1"/>
                </a:solidFill>
                <a:latin typeface="华文新魏" panose="02010800040101010101" pitchFamily="2" charset="-122"/>
                <a:ea typeface="华文新魏" panose="02010800040101010101" pitchFamily="2" charset="-122"/>
              </a:rPr>
              <a:t>、安全设施、设备及劳保用品方面所负的法律责任</a:t>
            </a:r>
            <a:endParaRPr lang="zh-CN" altLang="en-US" sz="3200" dirty="0">
              <a:solidFill>
                <a:schemeClr val="tx1"/>
              </a:solidFill>
              <a:latin typeface="华文新魏" panose="02010800040101010101" pitchFamily="2" charset="-122"/>
              <a:ea typeface="华文新魏" panose="02010800040101010101" pitchFamily="2" charset="-122"/>
            </a:endParaRPr>
          </a:p>
        </p:txBody>
      </p:sp>
      <p:sp>
        <p:nvSpPr>
          <p:cNvPr id="68611" name="Rectangle 3"/>
          <p:cNvSpPr>
            <a:spLocks noGrp="1" noRot="1" noChangeArrowheads="1"/>
          </p:cNvSpPr>
          <p:nvPr>
            <p:ph type="body" idx="1"/>
          </p:nvPr>
        </p:nvSpPr>
        <p:spPr>
          <a:xfrm>
            <a:off x="251520" y="2132856"/>
            <a:ext cx="8280920" cy="4463008"/>
          </a:xfrm>
        </p:spPr>
        <p:txBody>
          <a:bodyPr/>
          <a:lstStyle/>
          <a:p>
            <a:pPr>
              <a:lnSpc>
                <a:spcPct val="90000"/>
              </a:lnSpc>
              <a:buFont typeface="Wingdings" panose="05000000000000000000" pitchFamily="2" charset="2"/>
              <a:buNone/>
            </a:pPr>
            <a:r>
              <a:rPr lang="en-US" altLang="zh-CN" sz="2400"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（一）、违法行为</a:t>
            </a:r>
            <a:endParaRPr lang="zh-CN" altLang="en-US"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1</a:t>
            </a:r>
            <a:r>
              <a:rPr lang="zh-CN" altLang="en-US" sz="2400" dirty="0">
                <a:latin typeface="华文新魏" panose="02010800040101010101" pitchFamily="2" charset="-122"/>
                <a:ea typeface="华文新魏" panose="02010800040101010101" pitchFamily="2" charset="-122"/>
              </a:rPr>
              <a:t>、矿山建设项目或者用于生产、储存危险物品的建设项目没有安全设施设计或者安全设施设计未按照规定报经有关部门审查同意的；</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zh-CN" altLang="en-US" sz="2400" dirty="0">
                <a:latin typeface="Arial" panose="020B0604020202020204"/>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、矿山建设项目或者用于生产、储存危险物品的建设项目的施工单位未按照批准的安全设施设计施工的；</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3</a:t>
            </a:r>
            <a:r>
              <a:rPr lang="zh-CN" altLang="en-US" sz="2400" dirty="0">
                <a:latin typeface="华文新魏" panose="02010800040101010101" pitchFamily="2" charset="-122"/>
                <a:ea typeface="华文新魏" panose="02010800040101010101" pitchFamily="2" charset="-122"/>
              </a:rPr>
              <a:t>、矿山建设项目或者用于生产、储存危险物品的建设项目竣工投入生产或者使用前，安全设施未经验收合格的；</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4</a:t>
            </a:r>
            <a:r>
              <a:rPr lang="zh-CN" altLang="en-US" sz="2400" dirty="0">
                <a:latin typeface="华文新魏" panose="02010800040101010101" pitchFamily="2" charset="-122"/>
                <a:ea typeface="华文新魏" panose="02010800040101010101" pitchFamily="2" charset="-122"/>
              </a:rPr>
              <a:t>、未在有较大危险因素的生产经营场所和有关设施、设备上设置明显的安全警示标志的；</a:t>
            </a:r>
            <a:endParaRPr lang="zh-CN" altLang="en-US" sz="24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Rot="1" noChangeArrowheads="1"/>
          </p:cNvSpPr>
          <p:nvPr>
            <p:ph type="body" idx="1"/>
          </p:nvPr>
        </p:nvSpPr>
        <p:spPr>
          <a:xfrm>
            <a:off x="611560" y="2780928"/>
            <a:ext cx="7848872" cy="3744416"/>
          </a:xfrm>
        </p:spPr>
        <p:txBody>
          <a:bodyPr>
            <a:normAutofit lnSpcReduction="10000"/>
          </a:bodyPr>
          <a:lstStyle/>
          <a:p>
            <a:pPr lvl="1">
              <a:lnSpc>
                <a:spcPct val="90000"/>
              </a:lnSpc>
            </a:pPr>
            <a:r>
              <a:rPr lang="en-US" altLang="zh-CN" sz="2400" dirty="0">
                <a:latin typeface="华文新魏" panose="02010800040101010101" pitchFamily="2" charset="-122"/>
                <a:ea typeface="华文新魏" panose="02010800040101010101" pitchFamily="2" charset="-122"/>
              </a:rPr>
              <a:t>    5</a:t>
            </a:r>
            <a:r>
              <a:rPr lang="zh-CN" altLang="en-US" sz="2400" dirty="0">
                <a:latin typeface="华文新魏" panose="02010800040101010101" pitchFamily="2" charset="-122"/>
                <a:ea typeface="华文新魏" panose="02010800040101010101" pitchFamily="2" charset="-122"/>
              </a:rPr>
              <a:t>、安全设备的安装、使用、检测、改造和报废不符合国家标准或者行业标准的；</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6</a:t>
            </a:r>
            <a:r>
              <a:rPr lang="zh-CN" altLang="en-US" sz="2400" dirty="0">
                <a:latin typeface="华文新魏" panose="02010800040101010101" pitchFamily="2" charset="-122"/>
                <a:ea typeface="华文新魏" panose="02010800040101010101" pitchFamily="2" charset="-122"/>
              </a:rPr>
              <a:t>、未对安全设备进行经常性维护、保养和定期检测的；</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7</a:t>
            </a:r>
            <a:r>
              <a:rPr lang="zh-CN" altLang="en-US" sz="2400" dirty="0">
                <a:latin typeface="华文新魏" panose="02010800040101010101" pitchFamily="2" charset="-122"/>
                <a:ea typeface="华文新魏" panose="02010800040101010101" pitchFamily="2" charset="-122"/>
              </a:rPr>
              <a:t>、未为从业人员提供符合国家标准或者行业标准的劳动防护用品的；</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8</a:t>
            </a:r>
            <a:r>
              <a:rPr lang="zh-CN" altLang="en-US" sz="2400" dirty="0">
                <a:latin typeface="华文新魏" panose="02010800040101010101" pitchFamily="2" charset="-122"/>
                <a:ea typeface="华文新魏" panose="02010800040101010101" pitchFamily="2" charset="-122"/>
              </a:rPr>
              <a:t>、特种设备以及危险物品的容器、运输工具未经取得专业资质的机构检测、检验合格，取得安全使用证或者安全标志，投入使用的；</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9</a:t>
            </a:r>
            <a:r>
              <a:rPr lang="zh-CN" altLang="en-US" sz="2400" dirty="0">
                <a:latin typeface="华文新魏" panose="02010800040101010101" pitchFamily="2" charset="-122"/>
                <a:ea typeface="华文新魏" panose="02010800040101010101" pitchFamily="2" charset="-122"/>
              </a:rPr>
              <a:t>、使用国家明令淘汰、禁止使用的危及生产安全的工艺、设备的。</a:t>
            </a:r>
            <a:endParaRPr lang="zh-CN" altLang="en-US" sz="2400" dirty="0">
              <a:latin typeface="华文新魏" panose="02010800040101010101" pitchFamily="2" charset="-122"/>
              <a:ea typeface="华文新魏" panose="02010800040101010101" pitchFamily="2" charset="-122"/>
            </a:endParaRPr>
          </a:p>
        </p:txBody>
      </p:sp>
      <p:sp>
        <p:nvSpPr>
          <p:cNvPr id="69636" name="Rectangle 4"/>
          <p:cNvSpPr>
            <a:spLocks noGrp="1" noChangeArrowheads="1"/>
          </p:cNvSpPr>
          <p:nvPr>
            <p:ph type="title"/>
          </p:nvPr>
        </p:nvSpPr>
        <p:spPr>
          <a:xfrm>
            <a:off x="179512" y="1412776"/>
            <a:ext cx="8138864" cy="1077218"/>
          </a:xfrm>
          <a:noFill/>
        </p:spPr>
        <p:txBody>
          <a:bodyPr wrap="square">
            <a:spAutoFit/>
          </a:bodyPr>
          <a:lstStyle/>
          <a:p>
            <a:r>
              <a:rPr lang="en-US" altLang="zh-CN" sz="3200" dirty="0">
                <a:solidFill>
                  <a:schemeClr val="tx1"/>
                </a:solidFill>
                <a:latin typeface="华文新魏" panose="02010800040101010101" pitchFamily="2" charset="-122"/>
                <a:ea typeface="华文新魏" panose="02010800040101010101" pitchFamily="2" charset="-122"/>
              </a:rPr>
              <a:t>       </a:t>
            </a:r>
            <a:r>
              <a:rPr lang="zh-CN" altLang="en-US" sz="3200" dirty="0">
                <a:solidFill>
                  <a:schemeClr val="tx1"/>
                </a:solidFill>
                <a:latin typeface="华文新魏" panose="02010800040101010101" pitchFamily="2" charset="-122"/>
                <a:ea typeface="华文新魏" panose="02010800040101010101" pitchFamily="2" charset="-122"/>
              </a:rPr>
              <a:t>七、生产经营单位对</a:t>
            </a:r>
            <a:r>
              <a:rPr lang="zh-CN" altLang="en-US" sz="3200" dirty="0">
                <a:solidFill>
                  <a:schemeClr val="tx1"/>
                </a:solidFill>
                <a:latin typeface="Arial" panose="020B0604020202020204"/>
                <a:ea typeface="华文新魏" panose="02010800040101010101" pitchFamily="2" charset="-122"/>
              </a:rPr>
              <a:t>“</a:t>
            </a:r>
            <a:r>
              <a:rPr lang="zh-CN" altLang="en-US" sz="3200" dirty="0">
                <a:solidFill>
                  <a:schemeClr val="tx1"/>
                </a:solidFill>
                <a:latin typeface="华文新魏" panose="02010800040101010101" pitchFamily="2" charset="-122"/>
                <a:ea typeface="华文新魏" panose="02010800040101010101" pitchFamily="2" charset="-122"/>
              </a:rPr>
              <a:t>三同时</a:t>
            </a:r>
            <a:r>
              <a:rPr lang="zh-CN" altLang="en-US" sz="3200" dirty="0">
                <a:solidFill>
                  <a:schemeClr val="tx1"/>
                </a:solidFill>
                <a:latin typeface="Arial" panose="020B0604020202020204"/>
                <a:ea typeface="华文新魏" panose="02010800040101010101" pitchFamily="2" charset="-122"/>
              </a:rPr>
              <a:t>”</a:t>
            </a:r>
            <a:r>
              <a:rPr lang="zh-CN" altLang="en-US" sz="3200" dirty="0">
                <a:solidFill>
                  <a:schemeClr val="tx1"/>
                </a:solidFill>
                <a:latin typeface="华文新魏" panose="02010800040101010101" pitchFamily="2" charset="-122"/>
                <a:ea typeface="华文新魏" panose="02010800040101010101" pitchFamily="2" charset="-122"/>
              </a:rPr>
              <a:t>、安全设施、设备及劳保用品方面所负的法律责任</a:t>
            </a:r>
            <a:endParaRPr lang="zh-CN" altLang="en-US" sz="3200" dirty="0">
              <a:solidFill>
                <a:schemeClr val="tx1"/>
              </a:solidFill>
              <a:latin typeface="华文新魏" panose="02010800040101010101" pitchFamily="2" charset="-122"/>
              <a:ea typeface="华文新魏" panose="02010800040101010101" pitchFamily="2" charset="-122"/>
            </a:endParaRPr>
          </a:p>
        </p:txBody>
      </p:sp>
      <p:sp>
        <p:nvSpPr>
          <p:cNvPr id="4" name="Title 1"/>
          <p:cNvSpPr txBox="1"/>
          <p:nvPr/>
        </p:nvSpPr>
        <p:spPr>
          <a:xfrm>
            <a:off x="395536" y="332656"/>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Grp="1" noRot="1" noChangeArrowheads="1"/>
          </p:cNvSpPr>
          <p:nvPr>
            <p:ph type="body" idx="1"/>
          </p:nvPr>
        </p:nvSpPr>
        <p:spPr>
          <a:xfrm>
            <a:off x="762000" y="990600"/>
            <a:ext cx="8001000" cy="4572000"/>
          </a:xfrm>
        </p:spPr>
        <p:txBody>
          <a:bodyPr/>
          <a:lstStyle/>
          <a:p>
            <a:pPr>
              <a:buFont typeface="Wingdings" panose="05000000000000000000" pitchFamily="2" charset="2"/>
              <a:buNone/>
            </a:pPr>
            <a:r>
              <a:rPr lang="zh-CN" altLang="en-US" sz="4400" dirty="0">
                <a:latin typeface="华文新魏" panose="02010800040101010101" pitchFamily="2" charset="-122"/>
                <a:ea typeface="华文新魏" panose="02010800040101010101" pitchFamily="2" charset="-122"/>
              </a:rPr>
              <a:t>（二）、处罚</a:t>
            </a:r>
            <a:endParaRPr lang="zh-CN" altLang="en-US" sz="4400" dirty="0">
              <a:latin typeface="华文新魏" panose="02010800040101010101" pitchFamily="2" charset="-122"/>
              <a:ea typeface="华文新魏" panose="02010800040101010101" pitchFamily="2" charset="-122"/>
            </a:endParaRPr>
          </a:p>
          <a:p>
            <a:pPr lvl="1"/>
            <a:r>
              <a:rPr lang="zh-CN" altLang="en-US" sz="3200" dirty="0">
                <a:latin typeface="华文新魏" panose="02010800040101010101" pitchFamily="2" charset="-122"/>
                <a:ea typeface="华文新魏" panose="02010800040101010101" pitchFamily="2" charset="-122"/>
              </a:rPr>
              <a:t>    </a:t>
            </a:r>
            <a:r>
              <a:rPr lang="en-US" altLang="zh-CN" sz="3200" dirty="0">
                <a:latin typeface="华文新魏" panose="02010800040101010101" pitchFamily="2" charset="-122"/>
                <a:ea typeface="华文新魏" panose="02010800040101010101" pitchFamily="2" charset="-122"/>
              </a:rPr>
              <a:t>1</a:t>
            </a:r>
            <a:r>
              <a:rPr lang="zh-CN" altLang="en-US" sz="3200" dirty="0">
                <a:latin typeface="华文新魏" panose="02010800040101010101" pitchFamily="2" charset="-122"/>
                <a:ea typeface="华文新魏" panose="02010800040101010101" pitchFamily="2" charset="-122"/>
              </a:rPr>
              <a:t>、责令限期改正；</a:t>
            </a:r>
            <a:endParaRPr lang="zh-CN" altLang="en-US" sz="3200" dirty="0">
              <a:latin typeface="华文新魏" panose="02010800040101010101" pitchFamily="2" charset="-122"/>
              <a:ea typeface="华文新魏" panose="02010800040101010101" pitchFamily="2" charset="-122"/>
            </a:endParaRPr>
          </a:p>
          <a:p>
            <a:pPr lvl="1"/>
            <a:r>
              <a:rPr lang="zh-CN" altLang="en-US" sz="3200" dirty="0">
                <a:latin typeface="华文新魏" panose="02010800040101010101" pitchFamily="2" charset="-122"/>
                <a:ea typeface="华文新魏" panose="02010800040101010101" pitchFamily="2" charset="-122"/>
              </a:rPr>
              <a:t>    </a:t>
            </a:r>
            <a:r>
              <a:rPr lang="en-US" altLang="zh-CN" sz="3200" dirty="0">
                <a:latin typeface="华文新魏" panose="02010800040101010101" pitchFamily="2" charset="-122"/>
                <a:ea typeface="华文新魏" panose="02010800040101010101" pitchFamily="2" charset="-122"/>
              </a:rPr>
              <a:t>2</a:t>
            </a:r>
            <a:r>
              <a:rPr lang="zh-CN" altLang="en-US" sz="3200" dirty="0">
                <a:latin typeface="华文新魏" panose="02010800040101010101" pitchFamily="2" charset="-122"/>
                <a:ea typeface="华文新魏" panose="02010800040101010101" pitchFamily="2" charset="-122"/>
              </a:rPr>
              <a:t>、逾期未改正的，责令停止建设或者停产停业整顿，可以并处五万元以下的罚款；</a:t>
            </a:r>
            <a:endParaRPr lang="zh-CN" altLang="en-US" sz="3200" dirty="0">
              <a:latin typeface="华文新魏" panose="02010800040101010101" pitchFamily="2" charset="-122"/>
              <a:ea typeface="华文新魏" panose="02010800040101010101" pitchFamily="2" charset="-122"/>
            </a:endParaRPr>
          </a:p>
          <a:p>
            <a:pPr lvl="1"/>
            <a:r>
              <a:rPr lang="zh-CN" altLang="en-US" sz="3200" dirty="0">
                <a:latin typeface="华文新魏" panose="02010800040101010101" pitchFamily="2" charset="-122"/>
                <a:ea typeface="华文新魏" panose="02010800040101010101" pitchFamily="2" charset="-122"/>
              </a:rPr>
              <a:t>    </a:t>
            </a:r>
            <a:r>
              <a:rPr lang="en-US" altLang="zh-CN" sz="3200" dirty="0">
                <a:latin typeface="华文新魏" panose="02010800040101010101" pitchFamily="2" charset="-122"/>
                <a:ea typeface="华文新魏" panose="02010800040101010101" pitchFamily="2" charset="-122"/>
              </a:rPr>
              <a:t>3</a:t>
            </a:r>
            <a:r>
              <a:rPr lang="zh-CN" altLang="en-US" sz="3200" dirty="0">
                <a:latin typeface="华文新魏" panose="02010800040101010101" pitchFamily="2" charset="-122"/>
                <a:ea typeface="华文新魏" panose="02010800040101010101" pitchFamily="2" charset="-122"/>
              </a:rPr>
              <a:t>、造成严重后果，构成犯罪的，依照刑法有关规定追究刑事责任：</a:t>
            </a:r>
            <a:endParaRPr lang="zh-CN" altLang="en-US" sz="3200"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rrowheads="1"/>
          </p:cNvSpPr>
          <p:nvPr>
            <p:ph type="title"/>
          </p:nvPr>
        </p:nvSpPr>
        <p:spPr>
          <a:xfrm>
            <a:off x="611560" y="1196752"/>
            <a:ext cx="7772400" cy="1311275"/>
          </a:xfrm>
        </p:spPr>
        <p:txBody>
          <a:bodyPr/>
          <a:lstStyle/>
          <a:p>
            <a:r>
              <a:rPr lang="en-US" altLang="zh-CN" sz="4000" dirty="0">
                <a:solidFill>
                  <a:schemeClr val="tx1"/>
                </a:solidFill>
                <a:latin typeface="华文新魏" panose="02010800040101010101" pitchFamily="2" charset="-122"/>
                <a:ea typeface="华文新魏" panose="02010800040101010101" pitchFamily="2" charset="-122"/>
              </a:rPr>
              <a:t> </a:t>
            </a:r>
            <a:r>
              <a:rPr lang="zh-CN" altLang="en-US" sz="4000" dirty="0">
                <a:solidFill>
                  <a:schemeClr val="tx1"/>
                </a:solidFill>
                <a:latin typeface="华文新魏" panose="02010800040101010101" pitchFamily="2" charset="-122"/>
                <a:ea typeface="华文新魏" panose="02010800040101010101" pitchFamily="2" charset="-122"/>
              </a:rPr>
              <a:t>八、生产、经营、储存危险物品所负的法律责任</a:t>
            </a:r>
            <a:endParaRPr lang="zh-CN" altLang="en-US" sz="4000" dirty="0">
              <a:solidFill>
                <a:schemeClr val="tx1"/>
              </a:solidFill>
              <a:latin typeface="华文新魏" panose="02010800040101010101" pitchFamily="2" charset="-122"/>
              <a:ea typeface="华文新魏" panose="02010800040101010101" pitchFamily="2" charset="-122"/>
            </a:endParaRPr>
          </a:p>
        </p:txBody>
      </p:sp>
      <p:sp>
        <p:nvSpPr>
          <p:cNvPr id="71683" name="Rectangle 3"/>
          <p:cNvSpPr>
            <a:spLocks noGrp="1" noRot="1" noChangeArrowheads="1"/>
          </p:cNvSpPr>
          <p:nvPr>
            <p:ph type="body" idx="1"/>
          </p:nvPr>
        </p:nvSpPr>
        <p:spPr>
          <a:xfrm>
            <a:off x="251520" y="2520802"/>
            <a:ext cx="8496944" cy="4337198"/>
          </a:xfrm>
        </p:spPr>
        <p:txBody>
          <a:bodyPr>
            <a:normAutofit/>
          </a:bodyPr>
          <a:lstStyle/>
          <a:p>
            <a:pPr>
              <a:lnSpc>
                <a:spcPct val="90000"/>
              </a:lnSpc>
              <a:buFont typeface="Wingdings" panose="05000000000000000000" pitchFamily="2" charset="2"/>
              <a:buNone/>
            </a:pPr>
            <a:r>
              <a:rPr lang="en-US" altLang="zh-CN"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（一）、违法行为</a:t>
            </a:r>
            <a:endParaRPr lang="zh-CN" altLang="en-US"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未经依法批准，擅自生产、经营、储存危险物品。</a:t>
            </a:r>
            <a:endParaRPr lang="zh-CN" altLang="en-US" sz="24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（二）、处罚</a:t>
            </a:r>
            <a:r>
              <a:rPr lang="zh-CN" altLang="en-US" sz="2800" dirty="0">
                <a:latin typeface="华文新魏" panose="02010800040101010101" pitchFamily="2" charset="-122"/>
                <a:ea typeface="华文新魏" panose="02010800040101010101" pitchFamily="2" charset="-122"/>
              </a:rPr>
              <a:t> </a:t>
            </a:r>
            <a:endParaRPr lang="zh-CN" altLang="en-US" sz="28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1</a:t>
            </a:r>
            <a:r>
              <a:rPr lang="zh-CN" altLang="en-US" sz="2400" dirty="0">
                <a:latin typeface="华文新魏" panose="02010800040101010101" pitchFamily="2" charset="-122"/>
                <a:ea typeface="华文新魏" panose="02010800040101010101" pitchFamily="2" charset="-122"/>
              </a:rPr>
              <a:t>、责令停止违法行为或者予以关闭，没收违法所得，违法所得十万元以上的，并处违法所得一倍以上五倍以下的罚款，没有违法所得或者违法所得不足十万元的，单处或者并处二万元以上十万元以下的罚款；</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、造成严重后果，构成犯罪的，依照刑法有关规定追究刑事责任。</a:t>
            </a:r>
            <a:endParaRPr lang="zh-CN" altLang="en-US" sz="24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a:xfrm>
            <a:off x="611560" y="980728"/>
            <a:ext cx="7772400" cy="1190625"/>
          </a:xfrm>
        </p:spPr>
        <p:txBody>
          <a:bodyPr/>
          <a:lstStyle/>
          <a:p>
            <a:r>
              <a:rPr lang="en-US" altLang="zh-CN" sz="3600" dirty="0">
                <a:solidFill>
                  <a:schemeClr val="tx1"/>
                </a:solidFill>
                <a:latin typeface="华文新魏" panose="02010800040101010101" pitchFamily="2" charset="-122"/>
                <a:ea typeface="华文新魏" panose="02010800040101010101" pitchFamily="2" charset="-122"/>
              </a:rPr>
              <a:t> </a:t>
            </a:r>
            <a:r>
              <a:rPr lang="zh-CN" altLang="en-US" sz="3600" dirty="0">
                <a:solidFill>
                  <a:schemeClr val="tx1"/>
                </a:solidFill>
                <a:latin typeface="华文新魏" panose="02010800040101010101" pitchFamily="2" charset="-122"/>
                <a:ea typeface="华文新魏" panose="02010800040101010101" pitchFamily="2" charset="-122"/>
              </a:rPr>
              <a:t>九、生产经营单位对危险物品、危险源、危险作业所负的法律责任</a:t>
            </a:r>
            <a:endParaRPr lang="zh-CN" altLang="en-US" sz="3600" dirty="0">
              <a:solidFill>
                <a:schemeClr val="tx1"/>
              </a:solidFill>
              <a:latin typeface="华文新魏" panose="02010800040101010101" pitchFamily="2" charset="-122"/>
              <a:ea typeface="华文新魏" panose="02010800040101010101" pitchFamily="2" charset="-122"/>
            </a:endParaRPr>
          </a:p>
        </p:txBody>
      </p:sp>
      <p:sp>
        <p:nvSpPr>
          <p:cNvPr id="72707" name="Rectangle 3"/>
          <p:cNvSpPr>
            <a:spLocks noGrp="1" noRot="1" noChangeArrowheads="1"/>
          </p:cNvSpPr>
          <p:nvPr>
            <p:ph type="body" idx="1"/>
          </p:nvPr>
        </p:nvSpPr>
        <p:spPr>
          <a:xfrm>
            <a:off x="323528" y="2204864"/>
            <a:ext cx="8447410" cy="4478486"/>
          </a:xfrm>
        </p:spPr>
        <p:txBody>
          <a:bodyPr>
            <a:normAutofit/>
          </a:bodyPr>
          <a:lstStyle/>
          <a:p>
            <a:pPr>
              <a:lnSpc>
                <a:spcPct val="90000"/>
              </a:lnSpc>
              <a:buFont typeface="Wingdings" panose="05000000000000000000" pitchFamily="2" charset="2"/>
              <a:buNone/>
            </a:pPr>
            <a:r>
              <a:rPr lang="en-US" altLang="zh-CN"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（一）、违法行为</a:t>
            </a:r>
            <a:endParaRPr lang="zh-CN" altLang="en-US" dirty="0">
              <a:latin typeface="华文新魏" panose="02010800040101010101" pitchFamily="2" charset="-122"/>
              <a:ea typeface="华文新魏" panose="02010800040101010101" pitchFamily="2" charset="-122"/>
            </a:endParaRPr>
          </a:p>
          <a:p>
            <a:pPr>
              <a:lnSpc>
                <a:spcPct val="90000"/>
              </a:lnSpc>
            </a:pPr>
            <a:r>
              <a:rPr lang="en-US" altLang="zh-CN" sz="2000" dirty="0">
                <a:latin typeface="华文新魏" panose="02010800040101010101" pitchFamily="2" charset="-122"/>
                <a:ea typeface="华文新魏" panose="02010800040101010101" pitchFamily="2" charset="-122"/>
              </a:rPr>
              <a:t>1</a:t>
            </a:r>
            <a:r>
              <a:rPr lang="zh-CN" altLang="en-US" sz="2000" dirty="0">
                <a:latin typeface="华文新魏" panose="02010800040101010101" pitchFamily="2" charset="-122"/>
                <a:ea typeface="华文新魏" panose="02010800040101010101" pitchFamily="2" charset="-122"/>
              </a:rPr>
              <a:t>、生产、经营、储存、使用危险物品，未建立专门安全管理制度、未采取可靠的安全措施或者不接受有关主管部门依法监督管理的</a:t>
            </a:r>
            <a:endParaRPr lang="zh-CN" altLang="en-US" sz="2000" dirty="0">
              <a:latin typeface="华文新魏" panose="02010800040101010101" pitchFamily="2" charset="-122"/>
              <a:ea typeface="华文新魏" panose="02010800040101010101" pitchFamily="2" charset="-122"/>
            </a:endParaRPr>
          </a:p>
          <a:p>
            <a:pPr>
              <a:lnSpc>
                <a:spcPct val="90000"/>
              </a:lnSpc>
            </a:pPr>
            <a:r>
              <a:rPr lang="en-US" altLang="zh-CN" sz="2000" dirty="0">
                <a:latin typeface="华文新魏" panose="02010800040101010101" pitchFamily="2" charset="-122"/>
                <a:ea typeface="华文新魏" panose="02010800040101010101" pitchFamily="2" charset="-122"/>
              </a:rPr>
              <a:t>2</a:t>
            </a:r>
            <a:r>
              <a:rPr lang="zh-CN" altLang="en-US" sz="2000" dirty="0">
                <a:latin typeface="华文新魏" panose="02010800040101010101" pitchFamily="2" charset="-122"/>
                <a:ea typeface="华文新魏" panose="02010800040101010101" pitchFamily="2" charset="-122"/>
              </a:rPr>
              <a:t>、对重大危险源未登记建档，或者未进行评估、监控，或者未制定应急预案的；</a:t>
            </a:r>
            <a:endParaRPr lang="zh-CN" altLang="en-US" sz="2000" dirty="0">
              <a:latin typeface="华文新魏" panose="02010800040101010101" pitchFamily="2" charset="-122"/>
              <a:ea typeface="华文新魏" panose="02010800040101010101" pitchFamily="2" charset="-122"/>
            </a:endParaRPr>
          </a:p>
          <a:p>
            <a:pPr>
              <a:lnSpc>
                <a:spcPct val="90000"/>
              </a:lnSpc>
            </a:pPr>
            <a:r>
              <a:rPr lang="en-US" altLang="zh-CN" sz="2000" dirty="0">
                <a:latin typeface="华文新魏" panose="02010800040101010101" pitchFamily="2" charset="-122"/>
                <a:ea typeface="华文新魏" panose="02010800040101010101" pitchFamily="2" charset="-122"/>
              </a:rPr>
              <a:t>3</a:t>
            </a:r>
            <a:r>
              <a:rPr lang="zh-CN" altLang="en-US" sz="2000" dirty="0">
                <a:latin typeface="华文新魏" panose="02010800040101010101" pitchFamily="2" charset="-122"/>
                <a:ea typeface="华文新魏" panose="02010800040101010101" pitchFamily="2" charset="-122"/>
              </a:rPr>
              <a:t>、进行爆破、吊装等危险作业，未安排专门管理人员进行现场安全管理的。</a:t>
            </a:r>
            <a:endParaRPr lang="zh-CN" altLang="en-US" sz="20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sz="2000"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（二）、处罚</a:t>
            </a:r>
            <a:endParaRPr lang="zh-CN" altLang="en-US" dirty="0">
              <a:latin typeface="华文新魏" panose="02010800040101010101" pitchFamily="2" charset="-122"/>
              <a:ea typeface="华文新魏" panose="02010800040101010101" pitchFamily="2" charset="-122"/>
            </a:endParaRPr>
          </a:p>
          <a:p>
            <a:pPr>
              <a:lnSpc>
                <a:spcPct val="90000"/>
              </a:lnSpc>
            </a:pPr>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1</a:t>
            </a:r>
            <a:r>
              <a:rPr lang="zh-CN" altLang="en-US" sz="2000" dirty="0">
                <a:latin typeface="华文新魏" panose="02010800040101010101" pitchFamily="2" charset="-122"/>
                <a:ea typeface="华文新魏" panose="02010800040101010101" pitchFamily="2" charset="-122"/>
              </a:rPr>
              <a:t>、责令限期改正；</a:t>
            </a:r>
            <a:endParaRPr lang="zh-CN" altLang="en-US" sz="2000" dirty="0">
              <a:latin typeface="华文新魏" panose="02010800040101010101" pitchFamily="2" charset="-122"/>
              <a:ea typeface="华文新魏" panose="02010800040101010101" pitchFamily="2" charset="-122"/>
            </a:endParaRPr>
          </a:p>
          <a:p>
            <a:pPr>
              <a:lnSpc>
                <a:spcPct val="90000"/>
              </a:lnSpc>
            </a:pPr>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2</a:t>
            </a:r>
            <a:r>
              <a:rPr lang="zh-CN" altLang="en-US" sz="2000" dirty="0">
                <a:latin typeface="华文新魏" panose="02010800040101010101" pitchFamily="2" charset="-122"/>
                <a:ea typeface="华文新魏" panose="02010800040101010101" pitchFamily="2" charset="-122"/>
              </a:rPr>
              <a:t>、逾期未改正的，责令停产停业整顿，可以并处二万元以上十万元以下的罚款；</a:t>
            </a:r>
            <a:endParaRPr lang="zh-CN" altLang="en-US" sz="2000" dirty="0">
              <a:latin typeface="华文新魏" panose="02010800040101010101" pitchFamily="2" charset="-122"/>
              <a:ea typeface="华文新魏" panose="02010800040101010101" pitchFamily="2" charset="-122"/>
            </a:endParaRPr>
          </a:p>
          <a:p>
            <a:pPr>
              <a:lnSpc>
                <a:spcPct val="90000"/>
              </a:lnSpc>
            </a:pPr>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3</a:t>
            </a:r>
            <a:r>
              <a:rPr lang="zh-CN" altLang="en-US" sz="2000" dirty="0">
                <a:latin typeface="华文新魏" panose="02010800040101010101" pitchFamily="2" charset="-122"/>
                <a:ea typeface="华文新魏" panose="02010800040101010101" pitchFamily="2" charset="-122"/>
              </a:rPr>
              <a:t>、造成严重后果，构成犯罪的，依照刑法有关规定追究刑事责任：</a:t>
            </a:r>
            <a:r>
              <a:rPr lang="zh-CN" altLang="en-US" sz="2800" dirty="0">
                <a:latin typeface="华文新魏" panose="02010800040101010101" pitchFamily="2" charset="-122"/>
                <a:ea typeface="华文新魏" panose="02010800040101010101" pitchFamily="2" charset="-122"/>
              </a:rPr>
              <a:t>   </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rrowheads="1"/>
          </p:cNvSpPr>
          <p:nvPr>
            <p:ph type="title"/>
          </p:nvPr>
        </p:nvSpPr>
        <p:spPr>
          <a:xfrm>
            <a:off x="683568" y="908720"/>
            <a:ext cx="7848600" cy="1311275"/>
          </a:xfrm>
        </p:spPr>
        <p:txBody>
          <a:bodyPr/>
          <a:lstStyle/>
          <a:p>
            <a:r>
              <a:rPr lang="zh-CN" altLang="en-US" sz="4000" dirty="0">
                <a:solidFill>
                  <a:schemeClr val="tx1"/>
                </a:solidFill>
                <a:latin typeface="华文新魏" panose="02010800040101010101" pitchFamily="2" charset="-122"/>
                <a:ea typeface="华文新魏" panose="02010800040101010101" pitchFamily="2" charset="-122"/>
              </a:rPr>
              <a:t>十、生产经营单位对发包、出租行为所负的法律责任</a:t>
            </a:r>
            <a:endParaRPr lang="zh-CN" altLang="en-US" sz="4000" dirty="0">
              <a:solidFill>
                <a:schemeClr val="tx1"/>
              </a:solidFill>
              <a:latin typeface="华文新魏" panose="02010800040101010101" pitchFamily="2" charset="-122"/>
              <a:ea typeface="华文新魏" panose="02010800040101010101" pitchFamily="2" charset="-122"/>
            </a:endParaRPr>
          </a:p>
        </p:txBody>
      </p:sp>
      <p:sp>
        <p:nvSpPr>
          <p:cNvPr id="73731" name="Rectangle 3"/>
          <p:cNvSpPr>
            <a:spLocks noGrp="1" noRot="1" noChangeArrowheads="1"/>
          </p:cNvSpPr>
          <p:nvPr>
            <p:ph type="body" idx="1"/>
          </p:nvPr>
        </p:nvSpPr>
        <p:spPr>
          <a:xfrm>
            <a:off x="323528" y="2157264"/>
            <a:ext cx="8568952" cy="4700736"/>
          </a:xfrm>
        </p:spPr>
        <p:txBody>
          <a:bodyPr>
            <a:normAutofit/>
          </a:bodyPr>
          <a:lstStyle/>
          <a:p>
            <a:pPr>
              <a:lnSpc>
                <a:spcPct val="90000"/>
              </a:lnSpc>
              <a:buFont typeface="Wingdings" panose="05000000000000000000" pitchFamily="2" charset="2"/>
              <a:buNone/>
            </a:pPr>
            <a:r>
              <a:rPr lang="en-US" altLang="zh-CN"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（一）、违法行为之一</a:t>
            </a:r>
            <a:endParaRPr lang="zh-CN" altLang="en-US" dirty="0">
              <a:latin typeface="华文新魏" panose="02010800040101010101" pitchFamily="2" charset="-122"/>
              <a:ea typeface="华文新魏" panose="02010800040101010101" pitchFamily="2" charset="-122"/>
            </a:endParaRPr>
          </a:p>
          <a:p>
            <a:pPr lvl="1">
              <a:lnSpc>
                <a:spcPct val="90000"/>
              </a:lnSpc>
            </a:pPr>
            <a:r>
              <a:rPr lang="zh-CN" altLang="en-US" sz="2000" dirty="0">
                <a:latin typeface="华文新魏" panose="02010800040101010101" pitchFamily="2" charset="-122"/>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将生产经营项目、场所、设备发包或者出租给不具备安全生产条件或者相应资质的单位或者个人的。</a:t>
            </a:r>
            <a:endParaRPr lang="zh-CN" altLang="en-US" sz="24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    （二）、处罚</a:t>
            </a:r>
            <a:endParaRPr lang="zh-CN" altLang="en-US" dirty="0">
              <a:latin typeface="华文新魏" panose="02010800040101010101" pitchFamily="2" charset="-122"/>
              <a:ea typeface="华文新魏" panose="02010800040101010101" pitchFamily="2" charset="-122"/>
            </a:endParaRPr>
          </a:p>
          <a:p>
            <a:pPr lvl="1">
              <a:lnSpc>
                <a:spcPct val="90000"/>
              </a:lnSpc>
            </a:pPr>
            <a:r>
              <a:rPr lang="zh-CN" altLang="en-US" sz="20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1</a:t>
            </a:r>
            <a:r>
              <a:rPr lang="zh-CN" altLang="en-US" sz="2400" dirty="0">
                <a:latin typeface="华文新魏" panose="02010800040101010101" pitchFamily="2" charset="-122"/>
                <a:ea typeface="华文新魏" panose="02010800040101010101" pitchFamily="2" charset="-122"/>
              </a:rPr>
              <a:t>、 责令限期改正，没收违法所得；违法所得五万元以上的，并处违法所得一倍以上五倍以下的罚款；</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、没有违法所得或者违法所得不足五万元的，单处或者并处一万元以上五万元以下的罚款；</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3</a:t>
            </a:r>
            <a:r>
              <a:rPr lang="zh-CN" altLang="en-US" sz="2400" dirty="0">
                <a:latin typeface="华文新魏" panose="02010800040101010101" pitchFamily="2" charset="-122"/>
                <a:ea typeface="华文新魏" panose="02010800040101010101" pitchFamily="2" charset="-122"/>
              </a:rPr>
              <a:t>、导致发生生产安全事故给他人造成损害的，与承包方、承租方承担连带赔偿责任。</a:t>
            </a:r>
            <a:br>
              <a:rPr lang="zh-CN" altLang="en-US" sz="2400" dirty="0">
                <a:latin typeface="华文新魏" panose="02010800040101010101" pitchFamily="2" charset="-122"/>
                <a:ea typeface="华文新魏" panose="02010800040101010101" pitchFamily="2" charset="-122"/>
              </a:rPr>
            </a:br>
            <a:r>
              <a:rPr lang="zh-CN" altLang="en-US" sz="2400" dirty="0">
                <a:latin typeface="Arial" panose="020B0604020202020204"/>
                <a:ea typeface="华文新魏" panose="02010800040101010101" pitchFamily="2" charset="-122"/>
              </a:rPr>
              <a:t>    </a:t>
            </a:r>
            <a:endParaRPr lang="zh-CN" altLang="en-US" sz="24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Rot="1" noChangeArrowheads="1"/>
          </p:cNvSpPr>
          <p:nvPr>
            <p:ph type="body" idx="1"/>
          </p:nvPr>
        </p:nvSpPr>
        <p:spPr>
          <a:xfrm>
            <a:off x="323528" y="762000"/>
            <a:ext cx="8363272" cy="5691336"/>
          </a:xfrm>
        </p:spPr>
        <p:txBody>
          <a:bodyPr/>
          <a:lstStyle/>
          <a:p>
            <a:pPr>
              <a:buFont typeface="Wingdings" panose="05000000000000000000" pitchFamily="2" charset="2"/>
              <a:buNone/>
            </a:pPr>
            <a:r>
              <a:rPr lang="zh-CN" altLang="en-US" sz="4400" dirty="0">
                <a:latin typeface="华文新魏" panose="02010800040101010101" pitchFamily="2" charset="-122"/>
                <a:ea typeface="华文新魏" panose="02010800040101010101" pitchFamily="2" charset="-122"/>
              </a:rPr>
              <a:t>（三）、违法行为之二</a:t>
            </a:r>
            <a:endParaRPr lang="zh-CN" altLang="en-US" sz="4400" dirty="0">
              <a:latin typeface="华文新魏" panose="02010800040101010101" pitchFamily="2" charset="-122"/>
              <a:ea typeface="华文新魏" panose="02010800040101010101" pitchFamily="2" charset="-122"/>
            </a:endParaRPr>
          </a:p>
          <a:p>
            <a:pPr lvl="1"/>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1</a:t>
            </a:r>
            <a:r>
              <a:rPr lang="zh-CN" altLang="en-US" dirty="0">
                <a:latin typeface="华文新魏" panose="02010800040101010101" pitchFamily="2" charset="-122"/>
                <a:ea typeface="华文新魏" panose="02010800040101010101" pitchFamily="2" charset="-122"/>
              </a:rPr>
              <a:t>、未与承包单位、承租单位签订专门的安全生产管理协议；</a:t>
            </a:r>
            <a:endParaRPr lang="zh-CN" altLang="en-US" dirty="0">
              <a:latin typeface="华文新魏" panose="02010800040101010101" pitchFamily="2" charset="-122"/>
              <a:ea typeface="华文新魏" panose="02010800040101010101" pitchFamily="2" charset="-122"/>
            </a:endParaRPr>
          </a:p>
          <a:p>
            <a:pPr lvl="1"/>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2</a:t>
            </a:r>
            <a:r>
              <a:rPr lang="zh-CN" altLang="en-US" dirty="0">
                <a:latin typeface="华文新魏" panose="02010800040101010101" pitchFamily="2" charset="-122"/>
                <a:ea typeface="华文新魏" panose="02010800040101010101" pitchFamily="2" charset="-122"/>
              </a:rPr>
              <a:t>、未在承包合同、租赁合同中明确各自的安全生产管理职责；</a:t>
            </a:r>
            <a:endParaRPr lang="zh-CN" altLang="en-US" dirty="0">
              <a:latin typeface="华文新魏" panose="02010800040101010101" pitchFamily="2" charset="-122"/>
              <a:ea typeface="华文新魏" panose="02010800040101010101" pitchFamily="2" charset="-122"/>
            </a:endParaRPr>
          </a:p>
          <a:p>
            <a:pPr lvl="1"/>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3</a:t>
            </a:r>
            <a:r>
              <a:rPr lang="zh-CN" altLang="en-US" dirty="0">
                <a:latin typeface="华文新魏" panose="02010800040101010101" pitchFamily="2" charset="-122"/>
                <a:ea typeface="华文新魏" panose="02010800040101010101" pitchFamily="2" charset="-122"/>
              </a:rPr>
              <a:t>、未对承包单位、承租单位的安全生产统一协调、管理的。</a:t>
            </a:r>
            <a:endParaRPr lang="zh-CN" altLang="en-US"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sz="4000" dirty="0">
                <a:latin typeface="华文新魏" panose="02010800040101010101" pitchFamily="2" charset="-122"/>
                <a:ea typeface="华文新魏" panose="02010800040101010101" pitchFamily="2" charset="-122"/>
              </a:rPr>
              <a:t>（四）、处罚 </a:t>
            </a:r>
            <a:endParaRPr lang="zh-CN" altLang="en-US" sz="4000" dirty="0">
              <a:latin typeface="华文新魏" panose="02010800040101010101" pitchFamily="2" charset="-122"/>
              <a:ea typeface="华文新魏" panose="02010800040101010101" pitchFamily="2" charset="-122"/>
            </a:endParaRPr>
          </a:p>
          <a:p>
            <a:pPr lvl="1"/>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1</a:t>
            </a:r>
            <a:r>
              <a:rPr lang="zh-CN" altLang="en-US" dirty="0">
                <a:latin typeface="华文新魏" panose="02010800040101010101" pitchFamily="2" charset="-122"/>
                <a:ea typeface="华文新魏" panose="02010800040101010101" pitchFamily="2" charset="-122"/>
              </a:rPr>
              <a:t>、 责令限期改正；</a:t>
            </a:r>
            <a:endParaRPr lang="zh-CN" altLang="en-US" dirty="0">
              <a:latin typeface="华文新魏" panose="02010800040101010101" pitchFamily="2" charset="-122"/>
              <a:ea typeface="华文新魏" panose="02010800040101010101" pitchFamily="2" charset="-122"/>
            </a:endParaRPr>
          </a:p>
          <a:p>
            <a:pPr lvl="1"/>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2</a:t>
            </a:r>
            <a:r>
              <a:rPr lang="zh-CN" altLang="en-US" dirty="0">
                <a:latin typeface="华文新魏" panose="02010800040101010101" pitchFamily="2" charset="-122"/>
                <a:ea typeface="华文新魏" panose="02010800040101010101" pitchFamily="2" charset="-122"/>
              </a:rPr>
              <a:t>、逾期未改正的，责令停产停业整顿。</a:t>
            </a:r>
            <a:endParaRPr lang="zh-CN" altLang="en-US"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rrowheads="1"/>
          </p:cNvSpPr>
          <p:nvPr>
            <p:ph type="title"/>
          </p:nvPr>
        </p:nvSpPr>
        <p:spPr>
          <a:xfrm>
            <a:off x="-396552" y="1196752"/>
            <a:ext cx="9973616" cy="720080"/>
          </a:xfrm>
        </p:spPr>
        <p:txBody>
          <a:bodyPr>
            <a:normAutofit fontScale="90000"/>
          </a:bodyPr>
          <a:lstStyle/>
          <a:p>
            <a:r>
              <a:rPr lang="zh-CN" altLang="en-US" dirty="0">
                <a:solidFill>
                  <a:schemeClr val="tx1"/>
                </a:solidFill>
                <a:latin typeface="华文新魏" panose="02010800040101010101" pitchFamily="2" charset="-122"/>
                <a:ea typeface="华文新魏" panose="02010800040101010101" pitchFamily="2" charset="-122"/>
              </a:rPr>
              <a:t>十一、对交叉作业安全管理所负的法律责任</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75779" name="Rectangle 3"/>
          <p:cNvSpPr>
            <a:spLocks noGrp="1" noRot="1" noChangeArrowheads="1"/>
          </p:cNvSpPr>
          <p:nvPr>
            <p:ph type="body" idx="1"/>
          </p:nvPr>
        </p:nvSpPr>
        <p:spPr>
          <a:xfrm>
            <a:off x="251520" y="2060848"/>
            <a:ext cx="8676456" cy="4150593"/>
          </a:xfrm>
        </p:spPr>
        <p:txBody>
          <a:bodyPr>
            <a:normAutofit lnSpcReduction="10000"/>
          </a:bodyPr>
          <a:lstStyle/>
          <a:p>
            <a:pPr>
              <a:lnSpc>
                <a:spcPct val="90000"/>
              </a:lnSpc>
            </a:pPr>
            <a:endParaRPr lang="en-US" altLang="zh-CN"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en-US" altLang="zh-CN"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（一）、违法行为</a:t>
            </a:r>
            <a:endParaRPr lang="zh-CN" altLang="en-US"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两个以上生产经营单位在同一作业区域内进行可能危及对方安全生产的生产经营活动，未签订安全生产管理协议或者未指定专职安全生产管理人员进行安全检查与协调的， </a:t>
            </a:r>
            <a:endParaRPr lang="zh-CN" altLang="en-US" sz="28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    （二）、处罚</a:t>
            </a:r>
            <a:endParaRPr lang="zh-CN" altLang="en-US"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1</a:t>
            </a:r>
            <a:r>
              <a:rPr lang="zh-CN" altLang="en-US" sz="2800" dirty="0">
                <a:latin typeface="华文新魏" panose="02010800040101010101" pitchFamily="2" charset="-122"/>
                <a:ea typeface="华文新魏" panose="02010800040101010101" pitchFamily="2" charset="-122"/>
              </a:rPr>
              <a:t>、责令限期改正；</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、逾期未改正的，责令停产停业。</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rrowheads="1"/>
          </p:cNvSpPr>
          <p:nvPr>
            <p:ph type="title"/>
          </p:nvPr>
        </p:nvSpPr>
        <p:spPr>
          <a:xfrm>
            <a:off x="0" y="1052736"/>
            <a:ext cx="9144000" cy="1107976"/>
          </a:xfrm>
        </p:spPr>
        <p:txBody>
          <a:bodyPr>
            <a:normAutofit fontScale="90000"/>
          </a:bodyPr>
          <a:lstStyle/>
          <a:p>
            <a:r>
              <a:rPr lang="zh-CN" altLang="en-US" dirty="0">
                <a:solidFill>
                  <a:schemeClr val="tx1"/>
                </a:solidFill>
                <a:latin typeface="华文新魏" panose="02010800040101010101" pitchFamily="2" charset="-122"/>
                <a:ea typeface="华文新魏" panose="02010800040101010101" pitchFamily="2" charset="-122"/>
              </a:rPr>
              <a:t>十二、对员工宿舍安全所负的法律责任</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76803" name="Rectangle 3"/>
          <p:cNvSpPr>
            <a:spLocks noGrp="1" noRot="1" noChangeArrowheads="1"/>
          </p:cNvSpPr>
          <p:nvPr>
            <p:ph type="body" idx="1"/>
          </p:nvPr>
        </p:nvSpPr>
        <p:spPr>
          <a:xfrm>
            <a:off x="0" y="2386608"/>
            <a:ext cx="8458200" cy="4066728"/>
          </a:xfrm>
        </p:spPr>
        <p:txBody>
          <a:bodyPr/>
          <a:lstStyle/>
          <a:p>
            <a:pPr>
              <a:lnSpc>
                <a:spcPct val="90000"/>
              </a:lnSpc>
              <a:buFont typeface="Wingdings" panose="05000000000000000000" pitchFamily="2" charset="2"/>
              <a:buNone/>
            </a:pPr>
            <a:r>
              <a:rPr lang="en-US" altLang="zh-CN"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（一）、违法行为</a:t>
            </a:r>
            <a:endParaRPr lang="zh-CN" altLang="en-US" dirty="0">
              <a:latin typeface="华文新魏" panose="02010800040101010101" pitchFamily="2" charset="-122"/>
              <a:ea typeface="华文新魏" panose="02010800040101010101" pitchFamily="2" charset="-122"/>
            </a:endParaRPr>
          </a:p>
          <a:p>
            <a:pPr lvl="1">
              <a:lnSpc>
                <a:spcPct val="90000"/>
              </a:lnSpc>
            </a:pPr>
            <a:r>
              <a:rPr lang="zh-CN" altLang="en-US" sz="2000" dirty="0">
                <a:latin typeface="Arial" panose="020B0604020202020204"/>
                <a:ea typeface="华文新魏" panose="02010800040101010101" pitchFamily="2" charset="-122"/>
              </a:rPr>
              <a:t>  </a:t>
            </a:r>
            <a:r>
              <a:rPr lang="zh-CN" altLang="en-US" sz="2000" dirty="0">
                <a:latin typeface="华文新魏" panose="02010800040101010101" pitchFamily="2" charset="-122"/>
                <a:ea typeface="华文新魏" panose="02010800040101010101" pitchFamily="2" charset="-122"/>
              </a:rPr>
              <a:t>   </a:t>
            </a:r>
            <a:r>
              <a:rPr lang="zh-CN" altLang="en-US" sz="2000" dirty="0">
                <a:latin typeface="Arial" panose="020B0604020202020204"/>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1</a:t>
            </a:r>
            <a:r>
              <a:rPr lang="zh-CN" altLang="en-US" sz="2000" dirty="0">
                <a:latin typeface="华文新魏" panose="02010800040101010101" pitchFamily="2" charset="-122"/>
                <a:ea typeface="华文新魏" panose="02010800040101010101" pitchFamily="2" charset="-122"/>
              </a:rPr>
              <a:t>、生产、经营、储存、使用危险物品的车间、商店、仓库与员工宿舍在同一座建筑内，或者与员工宿舍的距离不符合安全要求的；</a:t>
            </a:r>
            <a:br>
              <a:rPr lang="zh-CN" altLang="en-US" sz="2000" dirty="0">
                <a:latin typeface="华文新魏" panose="02010800040101010101" pitchFamily="2" charset="-122"/>
                <a:ea typeface="华文新魏" panose="02010800040101010101" pitchFamily="2" charset="-122"/>
              </a:rPr>
            </a:br>
            <a:endParaRPr lang="zh-CN" altLang="en-US" sz="2000" dirty="0">
              <a:latin typeface="华文新魏" panose="02010800040101010101" pitchFamily="2" charset="-122"/>
              <a:ea typeface="华文新魏" panose="02010800040101010101" pitchFamily="2" charset="-122"/>
            </a:endParaRPr>
          </a:p>
          <a:p>
            <a:pPr lvl="1">
              <a:lnSpc>
                <a:spcPct val="90000"/>
              </a:lnSpc>
            </a:pPr>
            <a:r>
              <a:rPr lang="zh-CN" altLang="en-US" sz="2000" dirty="0">
                <a:latin typeface="Arial" panose="020B0604020202020204"/>
                <a:ea typeface="华文新魏" panose="02010800040101010101" pitchFamily="2" charset="-122"/>
              </a:rPr>
              <a:t>   </a:t>
            </a:r>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2</a:t>
            </a:r>
            <a:r>
              <a:rPr lang="zh-CN" altLang="en-US" sz="2000" dirty="0">
                <a:latin typeface="华文新魏" panose="02010800040101010101" pitchFamily="2" charset="-122"/>
                <a:ea typeface="华文新魏" panose="02010800040101010101" pitchFamily="2" charset="-122"/>
              </a:rPr>
              <a:t>、生产经营场所和员工宿舍未设有符合紧急疏散需要、标志明显、保持畅通的出口，或者封闭、堵塞生产经营场所或者员工宿舍出口的。</a:t>
            </a:r>
            <a:endParaRPr lang="zh-CN" altLang="en-US" sz="20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   （二）、处罚</a:t>
            </a:r>
            <a:endParaRPr lang="zh-CN" altLang="en-US" dirty="0">
              <a:latin typeface="华文新魏" panose="02010800040101010101" pitchFamily="2" charset="-122"/>
              <a:ea typeface="华文新魏" panose="02010800040101010101" pitchFamily="2" charset="-122"/>
            </a:endParaRPr>
          </a:p>
          <a:p>
            <a:pPr lvl="1">
              <a:lnSpc>
                <a:spcPct val="90000"/>
              </a:lnSpc>
            </a:pPr>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1</a:t>
            </a:r>
            <a:r>
              <a:rPr lang="zh-CN" altLang="en-US" sz="2000" dirty="0">
                <a:latin typeface="华文新魏" panose="02010800040101010101" pitchFamily="2" charset="-122"/>
                <a:ea typeface="华文新魏" panose="02010800040101010101" pitchFamily="2" charset="-122"/>
              </a:rPr>
              <a:t>、责令限期改正；逾期未改正的，责令停产停业整顿；</a:t>
            </a:r>
            <a:endParaRPr lang="zh-CN" altLang="en-US" sz="2000" dirty="0">
              <a:latin typeface="华文新魏" panose="02010800040101010101" pitchFamily="2" charset="-122"/>
              <a:ea typeface="华文新魏" panose="02010800040101010101" pitchFamily="2" charset="-122"/>
            </a:endParaRPr>
          </a:p>
          <a:p>
            <a:pPr lvl="1">
              <a:lnSpc>
                <a:spcPct val="90000"/>
              </a:lnSpc>
            </a:pPr>
            <a:r>
              <a:rPr lang="zh-CN" altLang="en-US" sz="2000" dirty="0">
                <a:latin typeface="华文新魏" panose="02010800040101010101" pitchFamily="2" charset="-122"/>
                <a:ea typeface="华文新魏" panose="02010800040101010101" pitchFamily="2" charset="-122"/>
              </a:rPr>
              <a:t>    </a:t>
            </a:r>
            <a:r>
              <a:rPr lang="en-US" altLang="zh-CN" sz="2000" dirty="0">
                <a:latin typeface="华文新魏" panose="02010800040101010101" pitchFamily="2" charset="-122"/>
                <a:ea typeface="华文新魏" panose="02010800040101010101" pitchFamily="2" charset="-122"/>
              </a:rPr>
              <a:t>2</a:t>
            </a:r>
            <a:r>
              <a:rPr lang="zh-CN" altLang="en-US" sz="2000" dirty="0">
                <a:latin typeface="华文新魏" panose="02010800040101010101" pitchFamily="2" charset="-122"/>
                <a:ea typeface="华文新魏" panose="02010800040101010101" pitchFamily="2" charset="-122"/>
              </a:rPr>
              <a:t>、造成严重后果，构成犯罪的，依照刑法有关规定追究刑事责任。</a:t>
            </a:r>
            <a:endParaRPr lang="zh-CN" altLang="en-US" sz="2000" dirty="0">
              <a:latin typeface="华文新魏" panose="02010800040101010101" pitchFamily="2" charset="-122"/>
              <a:ea typeface="华文新魏" panose="02010800040101010101" pitchFamily="2" charset="-122"/>
            </a:endParaRPr>
          </a:p>
        </p:txBody>
      </p:sp>
      <p:sp>
        <p:nvSpPr>
          <p:cNvPr id="4" name="Title 1"/>
          <p:cNvSpPr txBox="1"/>
          <p:nvPr/>
        </p:nvSpPr>
        <p:spPr>
          <a:xfrm>
            <a:off x="395536"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rrowheads="1"/>
          </p:cNvSpPr>
          <p:nvPr>
            <p:ph type="title"/>
          </p:nvPr>
        </p:nvSpPr>
        <p:spPr>
          <a:xfrm>
            <a:off x="467544" y="1340768"/>
            <a:ext cx="7772400" cy="1431925"/>
          </a:xfrm>
        </p:spPr>
        <p:txBody>
          <a:bodyPr>
            <a:normAutofit fontScale="90000"/>
          </a:bodyPr>
          <a:lstStyle/>
          <a:p>
            <a:r>
              <a:rPr lang="en-US" altLang="zh-CN" dirty="0">
                <a:solidFill>
                  <a:schemeClr val="tx1"/>
                </a:solidFill>
                <a:latin typeface="华文新魏" panose="02010800040101010101" pitchFamily="2" charset="-122"/>
                <a:ea typeface="华文新魏" panose="02010800040101010101" pitchFamily="2" charset="-122"/>
              </a:rPr>
              <a:t> </a:t>
            </a:r>
            <a:r>
              <a:rPr lang="zh-CN" altLang="en-US" dirty="0">
                <a:solidFill>
                  <a:schemeClr val="tx1"/>
                </a:solidFill>
                <a:latin typeface="华文新魏" panose="02010800040101010101" pitchFamily="2" charset="-122"/>
                <a:ea typeface="华文新魏" panose="02010800040101010101" pitchFamily="2" charset="-122"/>
              </a:rPr>
              <a:t>十三、生产经营单位对劳动协议所负的法律责任</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77827" name="Rectangle 3"/>
          <p:cNvSpPr>
            <a:spLocks noGrp="1" noRot="1" noChangeArrowheads="1"/>
          </p:cNvSpPr>
          <p:nvPr>
            <p:ph type="body" idx="1"/>
          </p:nvPr>
        </p:nvSpPr>
        <p:spPr>
          <a:xfrm>
            <a:off x="395536" y="2590081"/>
            <a:ext cx="8227764" cy="4267919"/>
          </a:xfrm>
        </p:spPr>
        <p:txBody>
          <a:bodyPr>
            <a:normAutofit/>
          </a:bodyPr>
          <a:lstStyle/>
          <a:p>
            <a:pPr>
              <a:buFont typeface="Wingdings" panose="05000000000000000000" pitchFamily="2" charset="2"/>
              <a:buNone/>
            </a:pPr>
            <a:r>
              <a:rPr lang="en-US" altLang="zh-CN"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（一）、违法行为</a:t>
            </a:r>
            <a:endParaRPr lang="zh-CN" altLang="en-US"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生产经营单位与从业人员订立协议，免除或者减轻其对从业人员因生产安全事故伤亡依法应承担的责任的。</a:t>
            </a:r>
            <a:endParaRPr lang="zh-CN" altLang="en-US" sz="28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    （二）、处罚 </a:t>
            </a:r>
            <a:endParaRPr lang="zh-CN" altLang="en-US"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1</a:t>
            </a:r>
            <a:r>
              <a:rPr lang="zh-CN" altLang="en-US" sz="2800" dirty="0">
                <a:latin typeface="华文新魏" panose="02010800040101010101" pitchFamily="2" charset="-122"/>
                <a:ea typeface="华文新魏" panose="02010800040101010101" pitchFamily="2" charset="-122"/>
              </a:rPr>
              <a:t>、该协议无效；</a:t>
            </a:r>
            <a:endParaRPr lang="zh-CN" altLang="en-US" sz="2800" dirty="0">
              <a:latin typeface="华文新魏" panose="02010800040101010101" pitchFamily="2" charset="-122"/>
              <a:ea typeface="华文新魏" panose="02010800040101010101" pitchFamily="2" charset="-122"/>
            </a:endParaRPr>
          </a:p>
          <a:p>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、对生产经营单位的主要负责人、个人经营的投资人处二万元以上十万元以下的罚款。 </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rrowheads="1"/>
          </p:cNvSpPr>
          <p:nvPr>
            <p:ph type="title"/>
          </p:nvPr>
        </p:nvSpPr>
        <p:spPr>
          <a:xfrm>
            <a:off x="251520" y="1268760"/>
            <a:ext cx="8496944" cy="1440160"/>
          </a:xfrm>
        </p:spPr>
        <p:txBody>
          <a:bodyPr>
            <a:normAutofit/>
          </a:bodyPr>
          <a:lstStyle/>
          <a:p>
            <a:r>
              <a:rPr lang="zh-CN" altLang="en-US" dirty="0">
                <a:solidFill>
                  <a:schemeClr val="tx1"/>
                </a:solidFill>
                <a:latin typeface="华文新魏" panose="02010800040101010101" pitchFamily="2" charset="-122"/>
                <a:ea typeface="华文新魏" panose="02010800040101010101" pitchFamily="2" charset="-122"/>
              </a:rPr>
              <a:t>十四、从业人员对违章行为所负的法律责任</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78851" name="Rectangle 3"/>
          <p:cNvSpPr>
            <a:spLocks noGrp="1" noRot="1" noChangeArrowheads="1"/>
          </p:cNvSpPr>
          <p:nvPr>
            <p:ph type="body" idx="1"/>
          </p:nvPr>
        </p:nvSpPr>
        <p:spPr>
          <a:xfrm>
            <a:off x="323528" y="2257424"/>
            <a:ext cx="8208912" cy="4123904"/>
          </a:xfrm>
        </p:spPr>
        <p:txBody>
          <a:bodyPr>
            <a:normAutofit/>
          </a:bodyPr>
          <a:lstStyle/>
          <a:p>
            <a:pPr>
              <a:lnSpc>
                <a:spcPct val="90000"/>
              </a:lnSpc>
            </a:pPr>
            <a:endParaRPr lang="en-US" altLang="zh-CN" sz="28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en-US" altLang="zh-CN"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（一）、违法行为</a:t>
            </a:r>
            <a:endParaRPr lang="zh-CN" altLang="en-US"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从业人员不服从管理，违反安全生产规章制度或者操作规程。</a:t>
            </a:r>
            <a:endParaRPr lang="zh-CN" altLang="en-US" sz="28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    （二）、处罚</a:t>
            </a:r>
            <a:endParaRPr lang="zh-CN" altLang="en-US"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1</a:t>
            </a:r>
            <a:r>
              <a:rPr lang="zh-CN" altLang="en-US" sz="2800" dirty="0">
                <a:latin typeface="华文新魏" panose="02010800040101010101" pitchFamily="2" charset="-122"/>
                <a:ea typeface="华文新魏" panose="02010800040101010101" pitchFamily="2" charset="-122"/>
              </a:rPr>
              <a:t>、由生产经营单位给予批评教育，依照有关规章制度给予处分；</a:t>
            </a:r>
            <a:endParaRPr lang="zh-CN" altLang="en-US" sz="2800" dirty="0">
              <a:latin typeface="华文新魏" panose="02010800040101010101" pitchFamily="2" charset="-122"/>
              <a:ea typeface="华文新魏" panose="02010800040101010101" pitchFamily="2" charset="-122"/>
            </a:endParaRPr>
          </a:p>
          <a:p>
            <a:pPr>
              <a:lnSpc>
                <a:spcPct val="90000"/>
              </a:lnSpc>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、造成重大事故，构成犯罪的，依照刑法有关规定追究刑事责任。</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rrowheads="1"/>
          </p:cNvSpPr>
          <p:nvPr>
            <p:ph type="title"/>
          </p:nvPr>
        </p:nvSpPr>
        <p:spPr>
          <a:xfrm>
            <a:off x="683568" y="980728"/>
            <a:ext cx="7772400" cy="1190625"/>
          </a:xfrm>
        </p:spPr>
        <p:txBody>
          <a:bodyPr/>
          <a:lstStyle/>
          <a:p>
            <a:r>
              <a:rPr lang="en-US" altLang="zh-CN" sz="3600" dirty="0">
                <a:solidFill>
                  <a:schemeClr val="tx1"/>
                </a:solidFill>
                <a:latin typeface="华文新魏" panose="02010800040101010101" pitchFamily="2" charset="-122"/>
                <a:ea typeface="华文新魏" panose="02010800040101010101" pitchFamily="2" charset="-122"/>
              </a:rPr>
              <a:t> </a:t>
            </a:r>
            <a:r>
              <a:rPr lang="zh-CN" altLang="en-US" sz="3600" dirty="0">
                <a:solidFill>
                  <a:schemeClr val="tx1"/>
                </a:solidFill>
                <a:latin typeface="华文新魏" panose="02010800040101010101" pitchFamily="2" charset="-122"/>
                <a:ea typeface="华文新魏" panose="02010800040101010101" pitchFamily="2" charset="-122"/>
              </a:rPr>
              <a:t>十五、生产经营单位主要负责人对事故报告、抢救所负的法律责任</a:t>
            </a:r>
            <a:endParaRPr lang="zh-CN" altLang="en-US" sz="3600" dirty="0">
              <a:solidFill>
                <a:schemeClr val="tx1"/>
              </a:solidFill>
              <a:latin typeface="华文新魏" panose="02010800040101010101" pitchFamily="2" charset="-122"/>
              <a:ea typeface="华文新魏" panose="02010800040101010101" pitchFamily="2" charset="-122"/>
            </a:endParaRPr>
          </a:p>
        </p:txBody>
      </p:sp>
      <p:sp>
        <p:nvSpPr>
          <p:cNvPr id="79875" name="Rectangle 3"/>
          <p:cNvSpPr>
            <a:spLocks noGrp="1" noRot="1" noChangeArrowheads="1"/>
          </p:cNvSpPr>
          <p:nvPr>
            <p:ph type="body" idx="1"/>
          </p:nvPr>
        </p:nvSpPr>
        <p:spPr>
          <a:xfrm>
            <a:off x="323528" y="2492896"/>
            <a:ext cx="8305800" cy="4191000"/>
          </a:xfrm>
        </p:spPr>
        <p:txBody>
          <a:bodyPr/>
          <a:lstStyle/>
          <a:p>
            <a:pPr>
              <a:lnSpc>
                <a:spcPct val="90000"/>
              </a:lnSpc>
              <a:buFont typeface="Wingdings" panose="05000000000000000000" pitchFamily="2" charset="2"/>
              <a:buNone/>
            </a:pPr>
            <a:r>
              <a:rPr lang="en-US" altLang="zh-CN" sz="3600"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（一）、违法行为</a:t>
            </a:r>
            <a:endParaRPr lang="zh-CN" altLang="en-US"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1</a:t>
            </a:r>
            <a:r>
              <a:rPr lang="zh-CN" altLang="en-US" sz="2400" dirty="0">
                <a:latin typeface="华文新魏" panose="02010800040101010101" pitchFamily="2" charset="-122"/>
                <a:ea typeface="华文新魏" panose="02010800040101010101" pitchFamily="2" charset="-122"/>
              </a:rPr>
              <a:t>、在本单位发生重大生产安全事故时，不立即组织抢救；</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、在事故调查处理期间擅离职守或者逃匿。</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Arial" panose="020B0604020202020204"/>
                <a:ea typeface="华文新魏" panose="02010800040101010101" pitchFamily="2" charset="-122"/>
              </a:rPr>
              <a:t>  </a:t>
            </a: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3</a:t>
            </a:r>
            <a:r>
              <a:rPr lang="zh-CN" altLang="en-US" sz="2400" dirty="0">
                <a:latin typeface="华文新魏" panose="02010800040101010101" pitchFamily="2" charset="-122"/>
                <a:ea typeface="华文新魏" panose="02010800040101010101" pitchFamily="2" charset="-122"/>
              </a:rPr>
              <a:t>、对生产安全事故隐瞒不报、谎报或者拖延不报。</a:t>
            </a:r>
            <a:br>
              <a:rPr lang="zh-CN" altLang="en-US" sz="2400" dirty="0">
                <a:latin typeface="华文新魏" panose="02010800040101010101" pitchFamily="2" charset="-122"/>
                <a:ea typeface="华文新魏" panose="02010800040101010101" pitchFamily="2" charset="-122"/>
              </a:rPr>
            </a:br>
            <a:endParaRPr lang="zh-CN" altLang="en-US" sz="2400" dirty="0">
              <a:latin typeface="华文新魏" panose="02010800040101010101" pitchFamily="2" charset="-122"/>
              <a:ea typeface="华文新魏" panose="02010800040101010101" pitchFamily="2" charset="-122"/>
            </a:endParaRPr>
          </a:p>
          <a:p>
            <a:pPr>
              <a:lnSpc>
                <a:spcPct val="90000"/>
              </a:lnSpc>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   （二）、处罚</a:t>
            </a:r>
            <a:endParaRPr lang="zh-CN" altLang="en-US"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1</a:t>
            </a:r>
            <a:r>
              <a:rPr lang="zh-CN" altLang="en-US" sz="2400" dirty="0">
                <a:latin typeface="华文新魏" panose="02010800040101010101" pitchFamily="2" charset="-122"/>
                <a:ea typeface="华文新魏" panose="02010800040101010101" pitchFamily="2" charset="-122"/>
              </a:rPr>
              <a:t>、给予降职、撤职的处分，对逃匿的处十五日以下拘留；</a:t>
            </a:r>
            <a:endParaRPr lang="zh-CN" altLang="en-US" sz="2400" dirty="0">
              <a:latin typeface="华文新魏" panose="02010800040101010101" pitchFamily="2" charset="-122"/>
              <a:ea typeface="华文新魏" panose="02010800040101010101" pitchFamily="2" charset="-122"/>
            </a:endParaRPr>
          </a:p>
          <a:p>
            <a:pPr lvl="1">
              <a:lnSpc>
                <a:spcPct val="90000"/>
              </a:lnSpc>
            </a:pPr>
            <a:r>
              <a:rPr lang="zh-CN" altLang="en-US" sz="2400" dirty="0">
                <a:latin typeface="华文新魏" panose="02010800040101010101" pitchFamily="2" charset="-122"/>
                <a:ea typeface="华文新魏" panose="02010800040101010101" pitchFamily="2" charset="-122"/>
              </a:rPr>
              <a:t>    </a:t>
            </a:r>
            <a:r>
              <a:rPr lang="en-US" altLang="zh-CN" sz="2400" dirty="0">
                <a:latin typeface="华文新魏" panose="02010800040101010101" pitchFamily="2" charset="-122"/>
                <a:ea typeface="华文新魏" panose="02010800040101010101" pitchFamily="2" charset="-122"/>
              </a:rPr>
              <a:t>2</a:t>
            </a:r>
            <a:r>
              <a:rPr lang="zh-CN" altLang="en-US" sz="2400" dirty="0">
                <a:latin typeface="华文新魏" panose="02010800040101010101" pitchFamily="2" charset="-122"/>
                <a:ea typeface="华文新魏" panose="02010800040101010101" pitchFamily="2" charset="-122"/>
              </a:rPr>
              <a:t>、构成犯罪的，依照刑法有关规定追究刑事责任。</a:t>
            </a:r>
            <a:endParaRPr lang="zh-CN" altLang="en-US" sz="24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a:xfrm>
            <a:off x="467544" y="1124744"/>
            <a:ext cx="7772400" cy="1190625"/>
          </a:xfrm>
        </p:spPr>
        <p:txBody>
          <a:bodyPr/>
          <a:lstStyle/>
          <a:p>
            <a:r>
              <a:rPr lang="zh-CN" altLang="en-US" sz="3600" dirty="0">
                <a:solidFill>
                  <a:schemeClr val="tx1"/>
                </a:solidFill>
                <a:latin typeface="华文新魏" panose="02010800040101010101" pitchFamily="2" charset="-122"/>
                <a:ea typeface="华文新魏" panose="02010800040101010101" pitchFamily="2" charset="-122"/>
              </a:rPr>
              <a:t>十六、政府及安监部门对事故报告所负的法律责任</a:t>
            </a:r>
            <a:endParaRPr lang="zh-CN" altLang="en-US" sz="3600" dirty="0">
              <a:solidFill>
                <a:schemeClr val="tx1"/>
              </a:solidFill>
              <a:latin typeface="华文新魏" panose="02010800040101010101" pitchFamily="2" charset="-122"/>
              <a:ea typeface="华文新魏" panose="02010800040101010101" pitchFamily="2" charset="-122"/>
            </a:endParaRPr>
          </a:p>
        </p:txBody>
      </p:sp>
      <p:sp>
        <p:nvSpPr>
          <p:cNvPr id="80899" name="Rectangle 3"/>
          <p:cNvSpPr>
            <a:spLocks noGrp="1" noRot="1" noChangeArrowheads="1"/>
          </p:cNvSpPr>
          <p:nvPr>
            <p:ph type="body" idx="1"/>
          </p:nvPr>
        </p:nvSpPr>
        <p:spPr>
          <a:xfrm>
            <a:off x="251520" y="2257425"/>
            <a:ext cx="8623300" cy="4600575"/>
          </a:xfrm>
        </p:spPr>
        <p:txBody>
          <a:bodyPr>
            <a:normAutofit/>
          </a:bodyPr>
          <a:lstStyle/>
          <a:p>
            <a:pPr>
              <a:buFont typeface="Wingdings" panose="05000000000000000000" pitchFamily="2" charset="2"/>
              <a:buNone/>
            </a:pPr>
            <a:r>
              <a:rPr lang="en-US" altLang="zh-CN"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（一）、违法行为</a:t>
            </a:r>
            <a:endParaRPr lang="zh-CN" altLang="en-US" dirty="0">
              <a:latin typeface="华文新魏" panose="02010800040101010101" pitchFamily="2" charset="-122"/>
              <a:ea typeface="华文新魏" panose="02010800040101010101" pitchFamily="2" charset="-122"/>
            </a:endParaRPr>
          </a:p>
          <a:p>
            <a:pPr lvl="1"/>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1</a:t>
            </a:r>
            <a:r>
              <a:rPr lang="zh-CN" altLang="en-US" dirty="0">
                <a:latin typeface="华文新魏" panose="02010800040101010101" pitchFamily="2" charset="-122"/>
                <a:ea typeface="华文新魏" panose="02010800040101010101" pitchFamily="2" charset="-122"/>
              </a:rPr>
              <a:t>、对生产安全事故隐瞒不报、谎报或者拖延不报的。</a:t>
            </a:r>
            <a:endParaRPr lang="zh-CN" altLang="en-US"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    （二）、处罚</a:t>
            </a:r>
            <a:endParaRPr lang="zh-CN" altLang="en-US" dirty="0">
              <a:latin typeface="华文新魏" panose="02010800040101010101" pitchFamily="2" charset="-122"/>
              <a:ea typeface="华文新魏" panose="02010800040101010101" pitchFamily="2" charset="-122"/>
            </a:endParaRPr>
          </a:p>
          <a:p>
            <a:pPr lvl="1"/>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1</a:t>
            </a:r>
            <a:r>
              <a:rPr lang="zh-CN" altLang="en-US" dirty="0">
                <a:latin typeface="华文新魏" panose="02010800040101010101" pitchFamily="2" charset="-122"/>
                <a:ea typeface="华文新魏" panose="02010800040101010101" pitchFamily="2" charset="-122"/>
              </a:rPr>
              <a:t>、对直接负责的主管人员和其他直接责任人员依法给予行政处分；</a:t>
            </a:r>
            <a:endParaRPr lang="zh-CN" altLang="en-US" dirty="0">
              <a:latin typeface="华文新魏" panose="02010800040101010101" pitchFamily="2" charset="-122"/>
              <a:ea typeface="华文新魏" panose="02010800040101010101" pitchFamily="2" charset="-122"/>
            </a:endParaRPr>
          </a:p>
          <a:p>
            <a:pPr lvl="1"/>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2</a:t>
            </a:r>
            <a:r>
              <a:rPr lang="zh-CN" altLang="en-US" dirty="0">
                <a:latin typeface="华文新魏" panose="02010800040101010101" pitchFamily="2" charset="-122"/>
                <a:ea typeface="华文新魏" panose="02010800040101010101" pitchFamily="2" charset="-122"/>
              </a:rPr>
              <a:t>、构成犯罪的，依照刑法有关规定追究刑事责任。</a:t>
            </a: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rrowheads="1"/>
          </p:cNvSpPr>
          <p:nvPr>
            <p:ph type="title"/>
          </p:nvPr>
        </p:nvSpPr>
        <p:spPr>
          <a:xfrm>
            <a:off x="611560" y="1340768"/>
            <a:ext cx="7772400" cy="1190625"/>
          </a:xfrm>
        </p:spPr>
        <p:txBody>
          <a:bodyPr/>
          <a:lstStyle/>
          <a:p>
            <a:r>
              <a:rPr lang="zh-CN" altLang="en-US" sz="3600" dirty="0">
                <a:solidFill>
                  <a:schemeClr val="tx1"/>
                </a:solidFill>
                <a:latin typeface="华文新魏" panose="02010800040101010101" pitchFamily="2" charset="-122"/>
                <a:ea typeface="华文新魏" panose="02010800040101010101" pitchFamily="2" charset="-122"/>
              </a:rPr>
              <a:t>十七、生产经营单位不具备安全生产条件所负的法律责任</a:t>
            </a:r>
            <a:endParaRPr lang="zh-CN" altLang="en-US" sz="3600" dirty="0">
              <a:solidFill>
                <a:schemeClr val="tx1"/>
              </a:solidFill>
              <a:latin typeface="华文新魏" panose="02010800040101010101" pitchFamily="2" charset="-122"/>
              <a:ea typeface="华文新魏" panose="02010800040101010101" pitchFamily="2" charset="-122"/>
            </a:endParaRPr>
          </a:p>
        </p:txBody>
      </p:sp>
      <p:sp>
        <p:nvSpPr>
          <p:cNvPr id="81923" name="Rectangle 3"/>
          <p:cNvSpPr>
            <a:spLocks noGrp="1" noRot="1" noChangeArrowheads="1"/>
          </p:cNvSpPr>
          <p:nvPr>
            <p:ph type="body" idx="1"/>
          </p:nvPr>
        </p:nvSpPr>
        <p:spPr>
          <a:xfrm>
            <a:off x="251520" y="2468562"/>
            <a:ext cx="8371780" cy="3912765"/>
          </a:xfrm>
        </p:spPr>
        <p:txBody>
          <a:bodyPr>
            <a:normAutofit/>
          </a:bodyPr>
          <a:lstStyle/>
          <a:p>
            <a:pPr>
              <a:buFont typeface="Wingdings" panose="05000000000000000000" pitchFamily="2" charset="2"/>
              <a:buNone/>
            </a:pPr>
            <a:r>
              <a:rPr lang="en-US" altLang="zh-CN" dirty="0">
                <a:latin typeface="华文新魏" panose="02010800040101010101" pitchFamily="2" charset="-122"/>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（一）、违法行为</a:t>
            </a:r>
            <a:endParaRPr lang="zh-CN" altLang="en-US" dirty="0">
              <a:latin typeface="华文新魏" panose="02010800040101010101" pitchFamily="2" charset="-122"/>
              <a:ea typeface="华文新魏" panose="02010800040101010101" pitchFamily="2" charset="-122"/>
            </a:endParaRPr>
          </a:p>
          <a:p>
            <a:r>
              <a:rPr lang="zh-CN" altLang="en-US" dirty="0">
                <a:latin typeface="华文新魏" panose="02010800040101010101" pitchFamily="2" charset="-122"/>
                <a:ea typeface="华文新魏" panose="02010800040101010101" pitchFamily="2" charset="-122"/>
              </a:rPr>
              <a:t>    不具备本法和其他有关法律、法规和国家、行业标准规定的安全生产条件。</a:t>
            </a:r>
            <a:endParaRPr lang="zh-CN" altLang="en-US"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dirty="0">
                <a:latin typeface="华文新魏" panose="02010800040101010101" pitchFamily="2" charset="-122"/>
                <a:ea typeface="华文新魏" panose="02010800040101010101" pitchFamily="2" charset="-122"/>
              </a:rPr>
              <a:t>（二）、处罚</a:t>
            </a:r>
            <a:endParaRPr lang="zh-CN" altLang="en-US" dirty="0">
              <a:latin typeface="华文新魏" panose="02010800040101010101" pitchFamily="2" charset="-122"/>
              <a:ea typeface="华文新魏" panose="02010800040101010101" pitchFamily="2" charset="-122"/>
            </a:endParaRPr>
          </a:p>
          <a:p>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1</a:t>
            </a:r>
            <a:r>
              <a:rPr lang="zh-CN" altLang="en-US" dirty="0">
                <a:latin typeface="华文新魏" panose="02010800040101010101" pitchFamily="2" charset="-122"/>
                <a:ea typeface="华文新魏" panose="02010800040101010101" pitchFamily="2" charset="-122"/>
              </a:rPr>
              <a:t>、经停产停业整顿，仍不具备安全生产条件的，予以关闭；</a:t>
            </a:r>
            <a:endParaRPr lang="zh-CN" altLang="en-US" dirty="0">
              <a:latin typeface="华文新魏" panose="02010800040101010101" pitchFamily="2" charset="-122"/>
              <a:ea typeface="华文新魏" panose="02010800040101010101" pitchFamily="2" charset="-122"/>
            </a:endParaRPr>
          </a:p>
          <a:p>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2</a:t>
            </a:r>
            <a:r>
              <a:rPr lang="zh-CN" altLang="en-US" dirty="0">
                <a:latin typeface="华文新魏" panose="02010800040101010101" pitchFamily="2" charset="-122"/>
                <a:ea typeface="华文新魏" panose="02010800040101010101" pitchFamily="2" charset="-122"/>
              </a:rPr>
              <a:t>、有关部门应当依法吊销其有关证照。</a:t>
            </a: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rrowheads="1"/>
          </p:cNvSpPr>
          <p:nvPr>
            <p:ph type="title"/>
          </p:nvPr>
        </p:nvSpPr>
        <p:spPr>
          <a:xfrm>
            <a:off x="395536" y="908720"/>
            <a:ext cx="8229600" cy="1143000"/>
          </a:xfrm>
        </p:spPr>
        <p:txBody>
          <a:bodyPr>
            <a:normAutofit fontScale="90000"/>
          </a:bodyPr>
          <a:lstStyle/>
          <a:p>
            <a:r>
              <a:rPr lang="zh-CN" altLang="en-US" sz="4000" dirty="0">
                <a:solidFill>
                  <a:schemeClr val="tx1"/>
                </a:solidFill>
                <a:latin typeface="华文新魏" panose="02010800040101010101" pitchFamily="2" charset="-122"/>
                <a:ea typeface="华文新魏" panose="02010800040101010101" pitchFamily="2" charset="-122"/>
              </a:rPr>
              <a:t>十八、发生安全生产事故责任</a:t>
            </a:r>
            <a:br>
              <a:rPr lang="zh-CN" altLang="en-US" sz="4000" dirty="0">
                <a:solidFill>
                  <a:schemeClr val="tx1"/>
                </a:solidFill>
                <a:latin typeface="华文新魏" panose="02010800040101010101" pitchFamily="2" charset="-122"/>
                <a:ea typeface="华文新魏" panose="02010800040101010101" pitchFamily="2" charset="-122"/>
              </a:rPr>
            </a:br>
            <a:br>
              <a:rPr lang="zh-CN" altLang="en-US" sz="1600" dirty="0">
                <a:solidFill>
                  <a:schemeClr val="tx1"/>
                </a:solidFill>
                <a:latin typeface="华文新魏" panose="02010800040101010101" pitchFamily="2" charset="-122"/>
                <a:ea typeface="华文新魏" panose="02010800040101010101" pitchFamily="2" charset="-122"/>
              </a:rPr>
            </a:br>
            <a:r>
              <a:rPr lang="en-US" altLang="zh-CN" sz="1600" dirty="0">
                <a:solidFill>
                  <a:schemeClr val="tx1"/>
                </a:solidFill>
                <a:latin typeface="华文新魏" panose="02010800040101010101" pitchFamily="2" charset="-122"/>
                <a:ea typeface="华文新魏" panose="02010800040101010101" pitchFamily="2" charset="-122"/>
              </a:rPr>
              <a:t>《</a:t>
            </a:r>
            <a:r>
              <a:rPr lang="zh-CN" altLang="en-US" sz="1800" dirty="0">
                <a:solidFill>
                  <a:schemeClr val="tx1"/>
                </a:solidFill>
                <a:latin typeface="华文新魏" panose="02010800040101010101" pitchFamily="2" charset="-122"/>
                <a:ea typeface="华文新魏" panose="02010800040101010101" pitchFamily="2" charset="-122"/>
              </a:rPr>
              <a:t>生产安全事故报告和调查处理条例</a:t>
            </a:r>
            <a:r>
              <a:rPr lang="en-US" altLang="zh-CN" sz="1800" dirty="0">
                <a:solidFill>
                  <a:schemeClr val="tx1"/>
                </a:solidFill>
                <a:latin typeface="华文新魏" panose="02010800040101010101" pitchFamily="2" charset="-122"/>
                <a:ea typeface="华文新魏" panose="02010800040101010101" pitchFamily="2" charset="-122"/>
              </a:rPr>
              <a:t>》</a:t>
            </a:r>
            <a:endParaRPr lang="en-US" altLang="zh-CN" sz="1800" dirty="0">
              <a:solidFill>
                <a:schemeClr val="tx1"/>
              </a:solidFill>
              <a:latin typeface="华文新魏" panose="02010800040101010101" pitchFamily="2" charset="-122"/>
              <a:ea typeface="华文新魏" panose="02010800040101010101" pitchFamily="2" charset="-122"/>
            </a:endParaRPr>
          </a:p>
        </p:txBody>
      </p:sp>
      <p:sp>
        <p:nvSpPr>
          <p:cNvPr id="159747" name="Rectangle 3"/>
          <p:cNvSpPr>
            <a:spLocks noGrp="1" noRot="1" noChangeArrowheads="1"/>
          </p:cNvSpPr>
          <p:nvPr>
            <p:ph type="body" idx="1"/>
          </p:nvPr>
        </p:nvSpPr>
        <p:spPr>
          <a:xfrm>
            <a:off x="467544" y="2132856"/>
            <a:ext cx="8229600" cy="4525963"/>
          </a:xfrm>
        </p:spPr>
        <p:txBody>
          <a:bodyPr/>
          <a:lstStyle/>
          <a:p>
            <a:r>
              <a:rPr lang="zh-CN" altLang="en-US" b="1" dirty="0">
                <a:latin typeface="华文新魏" panose="02010800040101010101" pitchFamily="2" charset="-122"/>
                <a:ea typeface="华文新魏" panose="02010800040101010101" pitchFamily="2" charset="-122"/>
              </a:rPr>
              <a:t>第三十五条</a:t>
            </a:r>
            <a:r>
              <a:rPr lang="zh-CN" altLang="en-US" dirty="0">
                <a:latin typeface="华文新魏" panose="02010800040101010101" pitchFamily="2" charset="-122"/>
                <a:ea typeface="华文新魏" panose="02010800040101010101" pitchFamily="2" charset="-122"/>
              </a:rPr>
              <a:t>　事故发生单位主要负责人有下列行为之一的，处上一年年收入</a:t>
            </a:r>
            <a:r>
              <a:rPr lang="en-US" altLang="zh-CN" dirty="0">
                <a:latin typeface="华文新魏" panose="02010800040101010101" pitchFamily="2" charset="-122"/>
                <a:ea typeface="华文新魏" panose="02010800040101010101" pitchFamily="2" charset="-122"/>
              </a:rPr>
              <a:t>40%</a:t>
            </a:r>
            <a:r>
              <a:rPr lang="zh-CN" altLang="en-US" dirty="0">
                <a:latin typeface="华文新魏" panose="02010800040101010101" pitchFamily="2" charset="-122"/>
                <a:ea typeface="华文新魏" panose="02010800040101010101" pitchFamily="2" charset="-122"/>
              </a:rPr>
              <a:t>至</a:t>
            </a:r>
            <a:r>
              <a:rPr lang="en-US" altLang="zh-CN" dirty="0">
                <a:latin typeface="华文新魏" panose="02010800040101010101" pitchFamily="2" charset="-122"/>
                <a:ea typeface="华文新魏" panose="02010800040101010101" pitchFamily="2" charset="-122"/>
              </a:rPr>
              <a:t>80%</a:t>
            </a:r>
            <a:r>
              <a:rPr lang="zh-CN" altLang="en-US" dirty="0">
                <a:latin typeface="华文新魏" panose="02010800040101010101" pitchFamily="2" charset="-122"/>
                <a:ea typeface="华文新魏" panose="02010800040101010101" pitchFamily="2" charset="-122"/>
              </a:rPr>
              <a:t>的罚款；属于国家工作人员的，并依法给予处分；构成犯罪的，依法追究刑事责任：</a:t>
            </a:r>
            <a:br>
              <a:rPr lang="zh-CN" altLang="en-US" dirty="0">
                <a:latin typeface="华文新魏" panose="02010800040101010101" pitchFamily="2" charset="-122"/>
                <a:ea typeface="华文新魏" panose="02010800040101010101" pitchFamily="2" charset="-122"/>
              </a:rPr>
            </a:br>
            <a:r>
              <a:rPr lang="zh-CN" altLang="en-US" dirty="0">
                <a:latin typeface="Arial" panose="020B0604020202020204"/>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（一）不立即组织事故抢救的；</a:t>
            </a:r>
            <a:br>
              <a:rPr lang="zh-CN" altLang="en-US" dirty="0">
                <a:latin typeface="华文新魏" panose="02010800040101010101" pitchFamily="2" charset="-122"/>
                <a:ea typeface="华文新魏" panose="02010800040101010101" pitchFamily="2" charset="-122"/>
              </a:rPr>
            </a:br>
            <a:r>
              <a:rPr lang="zh-CN" altLang="en-US" dirty="0">
                <a:latin typeface="Arial" panose="020B0604020202020204"/>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（二）迟报或者漏报事故的；</a:t>
            </a:r>
            <a:br>
              <a:rPr lang="zh-CN" altLang="en-US" dirty="0">
                <a:latin typeface="华文新魏" panose="02010800040101010101" pitchFamily="2" charset="-122"/>
                <a:ea typeface="华文新魏" panose="02010800040101010101" pitchFamily="2" charset="-122"/>
              </a:rPr>
            </a:br>
            <a:r>
              <a:rPr lang="zh-CN" altLang="en-US" dirty="0">
                <a:latin typeface="Arial" panose="020B0604020202020204"/>
                <a:ea typeface="华文新魏" panose="02010800040101010101" pitchFamily="2" charset="-122"/>
              </a:rPr>
              <a:t>    </a:t>
            </a:r>
            <a:r>
              <a:rPr lang="zh-CN" altLang="en-US" dirty="0">
                <a:latin typeface="华文新魏" panose="02010800040101010101" pitchFamily="2" charset="-122"/>
                <a:ea typeface="华文新魏" panose="02010800040101010101" pitchFamily="2" charset="-122"/>
              </a:rPr>
              <a:t>（三）在事故调查处理期间擅离职守的。</a:t>
            </a: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1" name="Rectangle 3"/>
          <p:cNvSpPr>
            <a:spLocks noGrp="1" noRot="1" noChangeArrowheads="1"/>
          </p:cNvSpPr>
          <p:nvPr>
            <p:ph type="body" idx="1"/>
          </p:nvPr>
        </p:nvSpPr>
        <p:spPr>
          <a:xfrm>
            <a:off x="467544" y="1276350"/>
            <a:ext cx="8229600" cy="5581650"/>
          </a:xfrm>
        </p:spPr>
        <p:txBody>
          <a:bodyPr/>
          <a:lstStyle/>
          <a:p>
            <a:pPr>
              <a:lnSpc>
                <a:spcPct val="105000"/>
              </a:lnSpc>
            </a:pPr>
            <a:r>
              <a:rPr lang="zh-CN" altLang="en-US" sz="2200" b="1" dirty="0">
                <a:latin typeface="华文新魏" panose="02010800040101010101" pitchFamily="2" charset="-122"/>
                <a:ea typeface="华文新魏" panose="02010800040101010101" pitchFamily="2" charset="-122"/>
              </a:rPr>
              <a:t>第三十六条</a:t>
            </a:r>
            <a:r>
              <a:rPr lang="zh-CN" altLang="en-US" sz="2200" dirty="0">
                <a:latin typeface="华文新魏" panose="02010800040101010101" pitchFamily="2" charset="-122"/>
                <a:ea typeface="华文新魏" panose="02010800040101010101" pitchFamily="2" charset="-122"/>
              </a:rPr>
              <a:t>　事故发生单位及其有关人员有下列行为之一的，对事故发生单位处</a:t>
            </a:r>
            <a:r>
              <a:rPr lang="en-US" altLang="zh-CN" sz="2200" dirty="0">
                <a:latin typeface="华文新魏" panose="02010800040101010101" pitchFamily="2" charset="-122"/>
                <a:ea typeface="华文新魏" panose="02010800040101010101" pitchFamily="2" charset="-122"/>
              </a:rPr>
              <a:t>100</a:t>
            </a:r>
            <a:r>
              <a:rPr lang="zh-CN" altLang="en-US" sz="2200" dirty="0">
                <a:latin typeface="华文新魏" panose="02010800040101010101" pitchFamily="2" charset="-122"/>
                <a:ea typeface="华文新魏" panose="02010800040101010101" pitchFamily="2" charset="-122"/>
              </a:rPr>
              <a:t>万元以上</a:t>
            </a:r>
            <a:r>
              <a:rPr lang="en-US" altLang="zh-CN" sz="2200" dirty="0">
                <a:latin typeface="华文新魏" panose="02010800040101010101" pitchFamily="2" charset="-122"/>
                <a:ea typeface="华文新魏" panose="02010800040101010101" pitchFamily="2" charset="-122"/>
              </a:rPr>
              <a:t>500</a:t>
            </a:r>
            <a:r>
              <a:rPr lang="zh-CN" altLang="en-US" sz="2200" dirty="0">
                <a:latin typeface="华文新魏" panose="02010800040101010101" pitchFamily="2" charset="-122"/>
                <a:ea typeface="华文新魏" panose="02010800040101010101" pitchFamily="2" charset="-122"/>
              </a:rPr>
              <a:t>万元以下的罚款；对主要负责人、直接负责的主管人员和其他直接责任人员处上一年年收入</a:t>
            </a:r>
            <a:r>
              <a:rPr lang="en-US" altLang="zh-CN" sz="2200" dirty="0">
                <a:latin typeface="华文新魏" panose="02010800040101010101" pitchFamily="2" charset="-122"/>
                <a:ea typeface="华文新魏" panose="02010800040101010101" pitchFamily="2" charset="-122"/>
              </a:rPr>
              <a:t>60%</a:t>
            </a:r>
            <a:r>
              <a:rPr lang="zh-CN" altLang="en-US" sz="2200" dirty="0">
                <a:latin typeface="华文新魏" panose="02010800040101010101" pitchFamily="2" charset="-122"/>
                <a:ea typeface="华文新魏" panose="02010800040101010101" pitchFamily="2" charset="-122"/>
              </a:rPr>
              <a:t>至</a:t>
            </a:r>
            <a:r>
              <a:rPr lang="en-US" altLang="zh-CN" sz="2200" dirty="0">
                <a:latin typeface="华文新魏" panose="02010800040101010101" pitchFamily="2" charset="-122"/>
                <a:ea typeface="华文新魏" panose="02010800040101010101" pitchFamily="2" charset="-122"/>
              </a:rPr>
              <a:t>100%</a:t>
            </a:r>
            <a:r>
              <a:rPr lang="zh-CN" altLang="en-US" sz="2200" dirty="0">
                <a:latin typeface="华文新魏" panose="02010800040101010101" pitchFamily="2" charset="-122"/>
                <a:ea typeface="华文新魏" panose="02010800040101010101" pitchFamily="2" charset="-122"/>
              </a:rPr>
              <a:t>的罚款；属于国家工作人员的，并依法给予处分；构成违反治安管理行为的，由公安机关依法给予治安管理处罚；构成犯罪的，依法追究刑事责任：</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dirty="0">
                <a:latin typeface="华文新魏" panose="02010800040101010101" pitchFamily="2" charset="-122"/>
                <a:ea typeface="华文新魏" panose="02010800040101010101" pitchFamily="2" charset="-122"/>
              </a:rPr>
              <a:t>（一）谎报或者瞒报事故的；</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dirty="0">
                <a:latin typeface="华文新魏" panose="02010800040101010101" pitchFamily="2" charset="-122"/>
                <a:ea typeface="华文新魏" panose="02010800040101010101" pitchFamily="2" charset="-122"/>
              </a:rPr>
              <a:t>（二）伪造或者故意破坏事故现场的；</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dirty="0">
                <a:latin typeface="华文新魏" panose="02010800040101010101" pitchFamily="2" charset="-122"/>
                <a:ea typeface="华文新魏" panose="02010800040101010101" pitchFamily="2" charset="-122"/>
              </a:rPr>
              <a:t>（三）转移、隐匿资金、财产，或者销毁有关证据、资料的；</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dirty="0">
                <a:latin typeface="华文新魏" panose="02010800040101010101" pitchFamily="2" charset="-122"/>
                <a:ea typeface="华文新魏" panose="02010800040101010101" pitchFamily="2" charset="-122"/>
              </a:rPr>
              <a:t>（四）拒绝接受调查或者拒绝提供有关情况和资料的；</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dirty="0">
                <a:latin typeface="华文新魏" panose="02010800040101010101" pitchFamily="2" charset="-122"/>
                <a:ea typeface="华文新魏" panose="02010800040101010101" pitchFamily="2" charset="-122"/>
              </a:rPr>
              <a:t>（五）在事故调查中作伪证或者指使他人作伪证的；</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dirty="0">
                <a:latin typeface="华文新魏" panose="02010800040101010101" pitchFamily="2" charset="-122"/>
                <a:ea typeface="华文新魏" panose="02010800040101010101" pitchFamily="2" charset="-122"/>
              </a:rPr>
              <a:t>（六）事故发生后逃匿的。</a:t>
            </a:r>
            <a:br>
              <a:rPr lang="zh-CN" altLang="en-US" sz="2200" dirty="0">
                <a:latin typeface="华文新魏" panose="02010800040101010101" pitchFamily="2" charset="-122"/>
                <a:ea typeface="华文新魏" panose="02010800040101010101" pitchFamily="2" charset="-122"/>
              </a:rPr>
            </a:br>
            <a:endParaRPr lang="zh-CN" altLang="en-US" sz="2200" dirty="0">
              <a:latin typeface="华文新魏" panose="02010800040101010101" pitchFamily="2" charset="-122"/>
              <a:ea typeface="华文新魏" panose="02010800040101010101" pitchFamily="2" charset="-122"/>
            </a:endParaRPr>
          </a:p>
          <a:p>
            <a:pPr>
              <a:lnSpc>
                <a:spcPct val="90000"/>
              </a:lnSpc>
            </a:pPr>
            <a:endParaRPr lang="en-US" altLang="zh-CN" sz="2200"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Rectangle 3"/>
          <p:cNvSpPr>
            <a:spLocks noGrp="1" noRot="1" noChangeArrowheads="1"/>
          </p:cNvSpPr>
          <p:nvPr>
            <p:ph type="body" idx="1"/>
          </p:nvPr>
        </p:nvSpPr>
        <p:spPr>
          <a:xfrm>
            <a:off x="467544" y="1124744"/>
            <a:ext cx="8229600" cy="6696075"/>
          </a:xfrm>
        </p:spPr>
        <p:txBody>
          <a:bodyPr/>
          <a:lstStyle/>
          <a:p>
            <a:r>
              <a:rPr lang="en-US" altLang="zh-CN" sz="2200" dirty="0">
                <a:latin typeface="Arial" panose="020B0604020202020204"/>
                <a:ea typeface="华文新魏" panose="02010800040101010101" pitchFamily="2" charset="-122"/>
              </a:rPr>
              <a:t> </a:t>
            </a:r>
            <a:r>
              <a:rPr lang="zh-CN" altLang="en-US" sz="2200" b="1" dirty="0">
                <a:latin typeface="华文新魏" panose="02010800040101010101" pitchFamily="2" charset="-122"/>
                <a:ea typeface="华文新魏" panose="02010800040101010101" pitchFamily="2" charset="-122"/>
              </a:rPr>
              <a:t>第三十七条</a:t>
            </a:r>
            <a:r>
              <a:rPr lang="zh-CN" altLang="en-US" sz="2200" dirty="0">
                <a:latin typeface="华文新魏" panose="02010800040101010101" pitchFamily="2" charset="-122"/>
                <a:ea typeface="华文新魏" panose="02010800040101010101" pitchFamily="2" charset="-122"/>
              </a:rPr>
              <a:t>　事故发生单位对事故发生负有责任的，依照下列规定处以罚款：</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dirty="0">
                <a:latin typeface="华文新魏" panose="02010800040101010101" pitchFamily="2" charset="-122"/>
                <a:ea typeface="华文新魏" panose="02010800040101010101" pitchFamily="2" charset="-122"/>
              </a:rPr>
              <a:t>（一）发生一般事故的，处</a:t>
            </a:r>
            <a:r>
              <a:rPr lang="en-US" altLang="zh-CN" sz="2200" dirty="0">
                <a:latin typeface="华文新魏" panose="02010800040101010101" pitchFamily="2" charset="-122"/>
                <a:ea typeface="华文新魏" panose="02010800040101010101" pitchFamily="2" charset="-122"/>
              </a:rPr>
              <a:t>10</a:t>
            </a:r>
            <a:r>
              <a:rPr lang="zh-CN" altLang="en-US" sz="2200" dirty="0">
                <a:latin typeface="华文新魏" panose="02010800040101010101" pitchFamily="2" charset="-122"/>
                <a:ea typeface="华文新魏" panose="02010800040101010101" pitchFamily="2" charset="-122"/>
              </a:rPr>
              <a:t>万元以上</a:t>
            </a:r>
            <a:r>
              <a:rPr lang="en-US" altLang="zh-CN" sz="2200" dirty="0">
                <a:latin typeface="华文新魏" panose="02010800040101010101" pitchFamily="2" charset="-122"/>
                <a:ea typeface="华文新魏" panose="02010800040101010101" pitchFamily="2" charset="-122"/>
              </a:rPr>
              <a:t>20</a:t>
            </a:r>
            <a:r>
              <a:rPr lang="zh-CN" altLang="en-US" sz="2200" dirty="0">
                <a:latin typeface="华文新魏" panose="02010800040101010101" pitchFamily="2" charset="-122"/>
                <a:ea typeface="华文新魏" panose="02010800040101010101" pitchFamily="2" charset="-122"/>
              </a:rPr>
              <a:t>万元以下的罚款；</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dirty="0">
                <a:latin typeface="华文新魏" panose="02010800040101010101" pitchFamily="2" charset="-122"/>
                <a:ea typeface="华文新魏" panose="02010800040101010101" pitchFamily="2" charset="-122"/>
              </a:rPr>
              <a:t>（二）发生较大事故的，处</a:t>
            </a:r>
            <a:r>
              <a:rPr lang="en-US" altLang="zh-CN" sz="2200" dirty="0">
                <a:latin typeface="华文新魏" panose="02010800040101010101" pitchFamily="2" charset="-122"/>
                <a:ea typeface="华文新魏" panose="02010800040101010101" pitchFamily="2" charset="-122"/>
              </a:rPr>
              <a:t>20</a:t>
            </a:r>
            <a:r>
              <a:rPr lang="zh-CN" altLang="en-US" sz="2200" dirty="0">
                <a:latin typeface="华文新魏" panose="02010800040101010101" pitchFamily="2" charset="-122"/>
                <a:ea typeface="华文新魏" panose="02010800040101010101" pitchFamily="2" charset="-122"/>
              </a:rPr>
              <a:t>万元以上</a:t>
            </a:r>
            <a:r>
              <a:rPr lang="en-US" altLang="zh-CN" sz="2200" dirty="0">
                <a:latin typeface="华文新魏" panose="02010800040101010101" pitchFamily="2" charset="-122"/>
                <a:ea typeface="华文新魏" panose="02010800040101010101" pitchFamily="2" charset="-122"/>
              </a:rPr>
              <a:t>50</a:t>
            </a:r>
            <a:r>
              <a:rPr lang="zh-CN" altLang="en-US" sz="2200" dirty="0">
                <a:latin typeface="华文新魏" panose="02010800040101010101" pitchFamily="2" charset="-122"/>
                <a:ea typeface="华文新魏" panose="02010800040101010101" pitchFamily="2" charset="-122"/>
              </a:rPr>
              <a:t>万元以下的罚款；</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dirty="0">
                <a:latin typeface="华文新魏" panose="02010800040101010101" pitchFamily="2" charset="-122"/>
                <a:ea typeface="华文新魏" panose="02010800040101010101" pitchFamily="2" charset="-122"/>
              </a:rPr>
              <a:t>（三）发生重大事故的，处</a:t>
            </a:r>
            <a:r>
              <a:rPr lang="en-US" altLang="zh-CN" sz="2200" dirty="0">
                <a:latin typeface="华文新魏" panose="02010800040101010101" pitchFamily="2" charset="-122"/>
                <a:ea typeface="华文新魏" panose="02010800040101010101" pitchFamily="2" charset="-122"/>
              </a:rPr>
              <a:t>50</a:t>
            </a:r>
            <a:r>
              <a:rPr lang="zh-CN" altLang="en-US" sz="2200" dirty="0">
                <a:latin typeface="华文新魏" panose="02010800040101010101" pitchFamily="2" charset="-122"/>
                <a:ea typeface="华文新魏" panose="02010800040101010101" pitchFamily="2" charset="-122"/>
              </a:rPr>
              <a:t>万元以上</a:t>
            </a:r>
            <a:r>
              <a:rPr lang="en-US" altLang="zh-CN" sz="2200" dirty="0">
                <a:latin typeface="华文新魏" panose="02010800040101010101" pitchFamily="2" charset="-122"/>
                <a:ea typeface="华文新魏" panose="02010800040101010101" pitchFamily="2" charset="-122"/>
              </a:rPr>
              <a:t>200</a:t>
            </a:r>
            <a:r>
              <a:rPr lang="zh-CN" altLang="en-US" sz="2200" dirty="0">
                <a:latin typeface="华文新魏" panose="02010800040101010101" pitchFamily="2" charset="-122"/>
                <a:ea typeface="华文新魏" panose="02010800040101010101" pitchFamily="2" charset="-122"/>
              </a:rPr>
              <a:t>万元以下的罚款；</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dirty="0">
                <a:latin typeface="华文新魏" panose="02010800040101010101" pitchFamily="2" charset="-122"/>
                <a:ea typeface="华文新魏" panose="02010800040101010101" pitchFamily="2" charset="-122"/>
              </a:rPr>
              <a:t>（四）发生特别重大事故的，处</a:t>
            </a:r>
            <a:r>
              <a:rPr lang="en-US" altLang="zh-CN" sz="2200" dirty="0">
                <a:latin typeface="华文新魏" panose="02010800040101010101" pitchFamily="2" charset="-122"/>
                <a:ea typeface="华文新魏" panose="02010800040101010101" pitchFamily="2" charset="-122"/>
              </a:rPr>
              <a:t>200</a:t>
            </a:r>
            <a:r>
              <a:rPr lang="zh-CN" altLang="en-US" sz="2200" dirty="0">
                <a:latin typeface="华文新魏" panose="02010800040101010101" pitchFamily="2" charset="-122"/>
                <a:ea typeface="华文新魏" panose="02010800040101010101" pitchFamily="2" charset="-122"/>
              </a:rPr>
              <a:t>万元以上</a:t>
            </a:r>
            <a:r>
              <a:rPr lang="en-US" altLang="zh-CN" sz="2200" dirty="0">
                <a:latin typeface="华文新魏" panose="02010800040101010101" pitchFamily="2" charset="-122"/>
                <a:ea typeface="华文新魏" panose="02010800040101010101" pitchFamily="2" charset="-122"/>
              </a:rPr>
              <a:t>500</a:t>
            </a:r>
            <a:r>
              <a:rPr lang="zh-CN" altLang="en-US" sz="2200" dirty="0">
                <a:latin typeface="华文新魏" panose="02010800040101010101" pitchFamily="2" charset="-122"/>
                <a:ea typeface="华文新魏" panose="02010800040101010101" pitchFamily="2" charset="-122"/>
              </a:rPr>
              <a:t>万元以下的罚款。</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b="1" dirty="0">
                <a:latin typeface="Arial" panose="020B0604020202020204"/>
                <a:ea typeface="华文新魏" panose="02010800040101010101" pitchFamily="2" charset="-122"/>
              </a:rPr>
              <a:t>  </a:t>
            </a:r>
            <a:r>
              <a:rPr lang="zh-CN" altLang="en-US" sz="2200" b="1" dirty="0">
                <a:latin typeface="华文新魏" panose="02010800040101010101" pitchFamily="2" charset="-122"/>
                <a:ea typeface="华文新魏" panose="02010800040101010101" pitchFamily="2" charset="-122"/>
              </a:rPr>
              <a:t>第三十八条</a:t>
            </a:r>
            <a:r>
              <a:rPr lang="zh-CN" altLang="en-US" sz="2200" dirty="0">
                <a:latin typeface="华文新魏" panose="02010800040101010101" pitchFamily="2" charset="-122"/>
                <a:ea typeface="华文新魏" panose="02010800040101010101" pitchFamily="2" charset="-122"/>
              </a:rPr>
              <a:t>　事故发生单位主要负责人未依法履行安全生产管理职责，导致事故发生的，依照下列规定处以罚款；属于国家工作人员的，并依法给予处分；构成犯罪的，依法追究刑事责任：</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dirty="0">
                <a:latin typeface="华文新魏" panose="02010800040101010101" pitchFamily="2" charset="-122"/>
                <a:ea typeface="华文新魏" panose="02010800040101010101" pitchFamily="2" charset="-122"/>
              </a:rPr>
              <a:t>（一）发生一般事故的，处上一年年收入</a:t>
            </a:r>
            <a:r>
              <a:rPr lang="en-US" altLang="zh-CN" sz="2200" dirty="0">
                <a:latin typeface="华文新魏" panose="02010800040101010101" pitchFamily="2" charset="-122"/>
                <a:ea typeface="华文新魏" panose="02010800040101010101" pitchFamily="2" charset="-122"/>
              </a:rPr>
              <a:t>30%</a:t>
            </a:r>
            <a:r>
              <a:rPr lang="zh-CN" altLang="en-US" sz="2200" dirty="0">
                <a:latin typeface="华文新魏" panose="02010800040101010101" pitchFamily="2" charset="-122"/>
                <a:ea typeface="华文新魏" panose="02010800040101010101" pitchFamily="2" charset="-122"/>
              </a:rPr>
              <a:t>的罚款；</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dirty="0">
                <a:latin typeface="华文新魏" panose="02010800040101010101" pitchFamily="2" charset="-122"/>
                <a:ea typeface="华文新魏" panose="02010800040101010101" pitchFamily="2" charset="-122"/>
              </a:rPr>
              <a:t>（二）发生较大事故的，处上一年年收入</a:t>
            </a:r>
            <a:r>
              <a:rPr lang="en-US" altLang="zh-CN" sz="2200" dirty="0">
                <a:latin typeface="华文新魏" panose="02010800040101010101" pitchFamily="2" charset="-122"/>
                <a:ea typeface="华文新魏" panose="02010800040101010101" pitchFamily="2" charset="-122"/>
              </a:rPr>
              <a:t>40%</a:t>
            </a:r>
            <a:r>
              <a:rPr lang="zh-CN" altLang="en-US" sz="2200" dirty="0">
                <a:latin typeface="华文新魏" panose="02010800040101010101" pitchFamily="2" charset="-122"/>
                <a:ea typeface="华文新魏" panose="02010800040101010101" pitchFamily="2" charset="-122"/>
              </a:rPr>
              <a:t>的罚款；</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dirty="0">
                <a:latin typeface="华文新魏" panose="02010800040101010101" pitchFamily="2" charset="-122"/>
                <a:ea typeface="华文新魏" panose="02010800040101010101" pitchFamily="2" charset="-122"/>
              </a:rPr>
              <a:t>（三）发生重大事故的，处上一年年收入</a:t>
            </a:r>
            <a:r>
              <a:rPr lang="en-US" altLang="zh-CN" sz="2200" dirty="0">
                <a:latin typeface="华文新魏" panose="02010800040101010101" pitchFamily="2" charset="-122"/>
                <a:ea typeface="华文新魏" panose="02010800040101010101" pitchFamily="2" charset="-122"/>
              </a:rPr>
              <a:t>60%</a:t>
            </a:r>
            <a:r>
              <a:rPr lang="zh-CN" altLang="en-US" sz="2200" dirty="0">
                <a:latin typeface="华文新魏" panose="02010800040101010101" pitchFamily="2" charset="-122"/>
                <a:ea typeface="华文新魏" panose="02010800040101010101" pitchFamily="2" charset="-122"/>
              </a:rPr>
              <a:t>的罚款；</a:t>
            </a:r>
            <a:br>
              <a:rPr lang="zh-CN" altLang="en-US" sz="2200" dirty="0">
                <a:latin typeface="华文新魏" panose="02010800040101010101" pitchFamily="2" charset="-122"/>
                <a:ea typeface="华文新魏" panose="02010800040101010101" pitchFamily="2" charset="-122"/>
              </a:rPr>
            </a:br>
            <a:r>
              <a:rPr lang="zh-CN" altLang="en-US" sz="2200" dirty="0">
                <a:latin typeface="Arial" panose="020B0604020202020204"/>
                <a:ea typeface="华文新魏" panose="02010800040101010101" pitchFamily="2" charset="-122"/>
              </a:rPr>
              <a:t>    </a:t>
            </a:r>
            <a:r>
              <a:rPr lang="zh-CN" altLang="en-US" sz="2200" dirty="0">
                <a:latin typeface="华文新魏" panose="02010800040101010101" pitchFamily="2" charset="-122"/>
                <a:ea typeface="华文新魏" panose="02010800040101010101" pitchFamily="2" charset="-122"/>
              </a:rPr>
              <a:t>（四）发生特别重大事故的，处上一年年收入</a:t>
            </a:r>
            <a:r>
              <a:rPr lang="en-US" altLang="zh-CN" sz="2200" dirty="0">
                <a:latin typeface="华文新魏" panose="02010800040101010101" pitchFamily="2" charset="-122"/>
                <a:ea typeface="华文新魏" panose="02010800040101010101" pitchFamily="2" charset="-122"/>
              </a:rPr>
              <a:t>80%</a:t>
            </a:r>
            <a:r>
              <a:rPr lang="zh-CN" altLang="en-US" sz="2200" dirty="0">
                <a:latin typeface="华文新魏" panose="02010800040101010101" pitchFamily="2" charset="-122"/>
                <a:ea typeface="华文新魏" panose="02010800040101010101" pitchFamily="2" charset="-122"/>
              </a:rPr>
              <a:t>的罚款。</a:t>
            </a:r>
            <a:br>
              <a:rPr lang="zh-CN" altLang="en-US" sz="2200" dirty="0">
                <a:latin typeface="华文新魏" panose="02010800040101010101" pitchFamily="2" charset="-122"/>
                <a:ea typeface="华文新魏" panose="02010800040101010101" pitchFamily="2" charset="-122"/>
              </a:rPr>
            </a:br>
            <a:endParaRPr lang="zh-CN" altLang="en-US" sz="2200" dirty="0">
              <a:latin typeface="华文新魏" panose="02010800040101010101" pitchFamily="2" charset="-122"/>
              <a:ea typeface="华文新魏" panose="02010800040101010101" pitchFamily="2" charset="-122"/>
            </a:endParaRPr>
          </a:p>
        </p:txBody>
      </p:sp>
      <p:sp>
        <p:nvSpPr>
          <p:cNvPr id="3"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rrowheads="1"/>
          </p:cNvSpPr>
          <p:nvPr>
            <p:ph type="title"/>
          </p:nvPr>
        </p:nvSpPr>
        <p:spPr>
          <a:xfrm>
            <a:off x="685800" y="798513"/>
            <a:ext cx="7772400" cy="765175"/>
          </a:xfrm>
        </p:spPr>
        <p:txBody>
          <a:bodyPr/>
          <a:lstStyle/>
          <a:p>
            <a:r>
              <a:rPr lang="zh-CN" altLang="en-US">
                <a:solidFill>
                  <a:schemeClr val="tx1"/>
                </a:solidFill>
                <a:latin typeface="华文新魏" panose="02010800040101010101" pitchFamily="2" charset="-122"/>
                <a:ea typeface="华文新魏" panose="02010800040101010101" pitchFamily="2" charset="-122"/>
              </a:rPr>
              <a:t>十八、行政处罚权限的划分</a:t>
            </a:r>
            <a:endParaRPr lang="zh-CN" altLang="en-US">
              <a:solidFill>
                <a:schemeClr val="tx1"/>
              </a:solidFill>
              <a:latin typeface="华文新魏" panose="02010800040101010101" pitchFamily="2" charset="-122"/>
              <a:ea typeface="华文新魏" panose="02010800040101010101" pitchFamily="2" charset="-122"/>
            </a:endParaRPr>
          </a:p>
        </p:txBody>
      </p:sp>
      <p:sp>
        <p:nvSpPr>
          <p:cNvPr id="82947" name="Rectangle 3"/>
          <p:cNvSpPr>
            <a:spLocks noGrp="1" noRot="1" noChangeArrowheads="1"/>
          </p:cNvSpPr>
          <p:nvPr>
            <p:ph type="body" idx="1"/>
          </p:nvPr>
        </p:nvSpPr>
        <p:spPr>
          <a:xfrm>
            <a:off x="838200" y="2257425"/>
            <a:ext cx="7785100" cy="3810000"/>
          </a:xfrm>
        </p:spPr>
        <p:txBody>
          <a:bodyPr/>
          <a:lstStyle/>
          <a:p>
            <a:pPr lvl="1">
              <a:lnSpc>
                <a:spcPct val="90000"/>
              </a:lnSpc>
            </a:pPr>
            <a:r>
              <a:rPr lang="en-US" altLang="zh-CN" dirty="0">
                <a:latin typeface="华文新魏" panose="02010800040101010101" pitchFamily="2" charset="-122"/>
                <a:ea typeface="华文新魏" panose="02010800040101010101" pitchFamily="2" charset="-122"/>
              </a:rPr>
              <a:t>    1</a:t>
            </a:r>
            <a:r>
              <a:rPr lang="zh-CN" altLang="en-US" dirty="0">
                <a:latin typeface="华文新魏" panose="02010800040101010101" pitchFamily="2" charset="-122"/>
                <a:ea typeface="华文新魏" panose="02010800040101010101" pitchFamily="2" charset="-122"/>
              </a:rPr>
              <a:t>、本法规定的行政处罚，由负责安全生产监督管理的部门决定；</a:t>
            </a:r>
            <a:endParaRPr lang="zh-CN" altLang="en-US" dirty="0">
              <a:latin typeface="华文新魏" panose="02010800040101010101" pitchFamily="2" charset="-122"/>
              <a:ea typeface="华文新魏" panose="02010800040101010101" pitchFamily="2" charset="-122"/>
            </a:endParaRPr>
          </a:p>
          <a:p>
            <a:pPr lvl="1">
              <a:lnSpc>
                <a:spcPct val="90000"/>
              </a:lnSpc>
            </a:pPr>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2</a:t>
            </a:r>
            <a:r>
              <a:rPr lang="zh-CN" altLang="en-US" dirty="0">
                <a:latin typeface="华文新魏" panose="02010800040101010101" pitchFamily="2" charset="-122"/>
                <a:ea typeface="华文新魏" panose="02010800040101010101" pitchFamily="2" charset="-122"/>
              </a:rPr>
              <a:t>、予以关闭的行政处罚由负责安全生产监督管理的部门报请县级以上人民政府，按照国务院规定的权限决定；</a:t>
            </a:r>
            <a:endParaRPr lang="zh-CN" altLang="en-US" dirty="0">
              <a:latin typeface="华文新魏" panose="02010800040101010101" pitchFamily="2" charset="-122"/>
              <a:ea typeface="华文新魏" panose="02010800040101010101" pitchFamily="2" charset="-122"/>
            </a:endParaRPr>
          </a:p>
          <a:p>
            <a:pPr lvl="1">
              <a:lnSpc>
                <a:spcPct val="90000"/>
              </a:lnSpc>
            </a:pPr>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3</a:t>
            </a:r>
            <a:r>
              <a:rPr lang="zh-CN" altLang="en-US" dirty="0">
                <a:latin typeface="华文新魏" panose="02010800040101010101" pitchFamily="2" charset="-122"/>
                <a:ea typeface="华文新魏" panose="02010800040101010101" pitchFamily="2" charset="-122"/>
              </a:rPr>
              <a:t>、给予拘留的行政处罚由公安机关依照治安管理处罚条例的规定决定。</a:t>
            </a:r>
            <a:endParaRPr lang="zh-CN" altLang="en-US" dirty="0">
              <a:latin typeface="华文新魏" panose="02010800040101010101" pitchFamily="2" charset="-122"/>
              <a:ea typeface="华文新魏" panose="02010800040101010101" pitchFamily="2" charset="-122"/>
            </a:endParaRPr>
          </a:p>
          <a:p>
            <a:pPr lvl="1">
              <a:lnSpc>
                <a:spcPct val="90000"/>
              </a:lnSpc>
            </a:pPr>
            <a:r>
              <a:rPr lang="zh-CN" altLang="en-US" dirty="0">
                <a:latin typeface="华文新魏" panose="02010800040101010101" pitchFamily="2" charset="-122"/>
                <a:ea typeface="华文新魏" panose="02010800040101010101" pitchFamily="2" charset="-122"/>
              </a:rPr>
              <a:t>    </a:t>
            </a:r>
            <a:r>
              <a:rPr lang="en-US" altLang="zh-CN" dirty="0">
                <a:latin typeface="华文新魏" panose="02010800040101010101" pitchFamily="2" charset="-122"/>
                <a:ea typeface="华文新魏" panose="02010800040101010101" pitchFamily="2" charset="-122"/>
              </a:rPr>
              <a:t>4</a:t>
            </a:r>
            <a:r>
              <a:rPr lang="zh-CN" altLang="en-US" dirty="0">
                <a:latin typeface="华文新魏" panose="02010800040101010101" pitchFamily="2" charset="-122"/>
                <a:ea typeface="华文新魏" panose="02010800040101010101" pitchFamily="2" charset="-122"/>
              </a:rPr>
              <a:t>、有关法律、行政法规对行政处罚的决定机关另有规定的，依照其规定。</a:t>
            </a: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rrowheads="1"/>
          </p:cNvSpPr>
          <p:nvPr>
            <p:ph type="title"/>
          </p:nvPr>
        </p:nvSpPr>
        <p:spPr>
          <a:xfrm>
            <a:off x="683568" y="980728"/>
            <a:ext cx="7772400" cy="765175"/>
          </a:xfrm>
        </p:spPr>
        <p:txBody>
          <a:bodyPr/>
          <a:lstStyle/>
          <a:p>
            <a:r>
              <a:rPr lang="zh-CN" altLang="en-US" dirty="0">
                <a:solidFill>
                  <a:schemeClr val="tx1"/>
                </a:solidFill>
                <a:latin typeface="华文新魏" panose="02010800040101010101" pitchFamily="2" charset="-122"/>
                <a:ea typeface="华文新魏" panose="02010800040101010101" pitchFamily="2" charset="-122"/>
              </a:rPr>
              <a:t>十九、有关事故赔偿的规定</a:t>
            </a:r>
            <a:endParaRPr lang="zh-CN" altLang="en-US" dirty="0">
              <a:solidFill>
                <a:schemeClr val="tx1"/>
              </a:solidFill>
              <a:latin typeface="华文新魏" panose="02010800040101010101" pitchFamily="2" charset="-122"/>
              <a:ea typeface="华文新魏" panose="02010800040101010101" pitchFamily="2" charset="-122"/>
            </a:endParaRPr>
          </a:p>
        </p:txBody>
      </p:sp>
      <p:sp>
        <p:nvSpPr>
          <p:cNvPr id="83971" name="Rectangle 3"/>
          <p:cNvSpPr>
            <a:spLocks noGrp="1" noRot="1" noChangeArrowheads="1"/>
          </p:cNvSpPr>
          <p:nvPr>
            <p:ph type="body" idx="1"/>
          </p:nvPr>
        </p:nvSpPr>
        <p:spPr>
          <a:xfrm>
            <a:off x="1060450" y="2257425"/>
            <a:ext cx="7562850" cy="3810000"/>
          </a:xfrm>
        </p:spPr>
        <p:txBody>
          <a:bodyPr>
            <a:normAutofit lnSpcReduction="10000"/>
          </a:bodyPr>
          <a:lstStyle/>
          <a:p>
            <a:pPr>
              <a:buFont typeface="Wingdings" panose="05000000000000000000" pitchFamily="2" charset="2"/>
              <a:buNone/>
            </a:pPr>
            <a:r>
              <a:rPr lang="en-US" altLang="zh-CN" sz="2800" dirty="0">
                <a:latin typeface="华文新魏" panose="02010800040101010101" pitchFamily="2" charset="-122"/>
                <a:ea typeface="华文新魏" panose="02010800040101010101" pitchFamily="2" charset="-122"/>
              </a:rPr>
              <a:t> 1</a:t>
            </a:r>
            <a:r>
              <a:rPr lang="zh-CN" altLang="en-US" sz="2800" dirty="0">
                <a:latin typeface="华文新魏" panose="02010800040101010101" pitchFamily="2" charset="-122"/>
                <a:ea typeface="华文新魏" panose="02010800040101010101" pitchFamily="2" charset="-122"/>
              </a:rPr>
              <a:t>、生产经营单位发生生产安全事故造成人员伤亡、他人财产损失的，应当依法承担赔偿责任；拒不承担或者其负责人逃匿的，由人民法院依法强制执行。</a:t>
            </a:r>
            <a:endParaRPr lang="zh-CN" altLang="en-US" sz="2800" dirty="0">
              <a:latin typeface="华文新魏" panose="02010800040101010101" pitchFamily="2" charset="-122"/>
              <a:ea typeface="华文新魏" panose="02010800040101010101" pitchFamily="2" charset="-122"/>
            </a:endParaRPr>
          </a:p>
          <a:p>
            <a:pPr>
              <a:buFont typeface="Wingdings" panose="05000000000000000000" pitchFamily="2" charset="2"/>
              <a:buNone/>
            </a:pPr>
            <a:r>
              <a:rPr lang="zh-CN" altLang="en-US" sz="2800" dirty="0">
                <a:latin typeface="华文新魏" panose="02010800040101010101" pitchFamily="2" charset="-122"/>
                <a:ea typeface="华文新魏" panose="02010800040101010101" pitchFamily="2" charset="-122"/>
              </a:rPr>
              <a:t> </a:t>
            </a:r>
            <a:r>
              <a:rPr lang="en-US" altLang="zh-CN" sz="2800" dirty="0">
                <a:latin typeface="华文新魏" panose="02010800040101010101" pitchFamily="2" charset="-122"/>
                <a:ea typeface="华文新魏" panose="02010800040101010101" pitchFamily="2" charset="-122"/>
              </a:rPr>
              <a:t>2</a:t>
            </a:r>
            <a:r>
              <a:rPr lang="zh-CN" altLang="en-US" sz="2800" dirty="0">
                <a:latin typeface="华文新魏" panose="02010800040101010101" pitchFamily="2" charset="-122"/>
                <a:ea typeface="华文新魏" panose="02010800040101010101" pitchFamily="2" charset="-122"/>
              </a:rPr>
              <a:t>、生产安全事故的责任人未依法承担赔偿责任，经人民法院依法采取执行措施后，仍不能对受害人给予足额赔偿的，应当继续履行赔偿义务；受害人发现责任人有其他财产的，可以随时请求人民法院执行。</a:t>
            </a:r>
            <a:endParaRPr lang="zh-CN" altLang="en-US" sz="2800"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rrowheads="1"/>
          </p:cNvSpPr>
          <p:nvPr>
            <p:ph type="title"/>
          </p:nvPr>
        </p:nvSpPr>
        <p:spPr>
          <a:xfrm>
            <a:off x="467544" y="764704"/>
            <a:ext cx="8229600" cy="1143000"/>
          </a:xfrm>
        </p:spPr>
        <p:txBody>
          <a:bodyPr/>
          <a:lstStyle/>
          <a:p>
            <a:r>
              <a:rPr lang="zh-CN" altLang="en-US" dirty="0">
                <a:latin typeface="华文新魏" panose="02010800040101010101" pitchFamily="2" charset="-122"/>
                <a:ea typeface="华文新魏" panose="02010800040101010101" pitchFamily="2" charset="-122"/>
              </a:rPr>
              <a:t>交通肇事罪</a:t>
            </a:r>
            <a:endParaRPr lang="zh-CN" altLang="en-US" dirty="0">
              <a:latin typeface="华文新魏" panose="02010800040101010101" pitchFamily="2" charset="-122"/>
              <a:ea typeface="华文新魏" panose="02010800040101010101" pitchFamily="2" charset="-122"/>
            </a:endParaRPr>
          </a:p>
        </p:txBody>
      </p:sp>
      <p:sp>
        <p:nvSpPr>
          <p:cNvPr id="201731" name="Rectangle 3"/>
          <p:cNvSpPr>
            <a:spLocks noGrp="1" noRot="1" noChangeArrowheads="1"/>
          </p:cNvSpPr>
          <p:nvPr>
            <p:ph type="body" idx="1"/>
          </p:nvPr>
        </p:nvSpPr>
        <p:spPr>
          <a:xfrm>
            <a:off x="395536" y="2060848"/>
            <a:ext cx="8229600" cy="4525963"/>
          </a:xfrm>
        </p:spPr>
        <p:txBody>
          <a:bodyPr/>
          <a:lstStyle/>
          <a:p>
            <a:r>
              <a:rPr lang="zh-CN" altLang="en-US" dirty="0">
                <a:latin typeface="华文新魏" panose="02010800040101010101" pitchFamily="2" charset="-122"/>
                <a:ea typeface="华文新魏" panose="02010800040101010101" pitchFamily="2" charset="-122"/>
              </a:rPr>
              <a:t>第一百三十三条　违反交通运输管理法规，因而发生重大事故，致人重伤、死亡或者使公私财产遭受重大损失的，处三年以下有期徒刑或者拘役；交通运输肇事后逃逸或者有其他特别恶劣情节的，处三年以上七年以下有期徒刑；因逃逸致人死亡的，处七年以上有期徒刑。 </a:t>
            </a: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rrowheads="1"/>
          </p:cNvSpPr>
          <p:nvPr>
            <p:ph type="title"/>
          </p:nvPr>
        </p:nvSpPr>
        <p:spPr>
          <a:xfrm>
            <a:off x="467544" y="1484784"/>
            <a:ext cx="8229600" cy="1143000"/>
          </a:xfrm>
        </p:spPr>
        <p:txBody>
          <a:bodyPr/>
          <a:lstStyle/>
          <a:p>
            <a:r>
              <a:rPr lang="zh-CN" altLang="en-US" dirty="0">
                <a:latin typeface="华文新魏" panose="02010800040101010101" pitchFamily="2" charset="-122"/>
                <a:ea typeface="华文新魏" panose="02010800040101010101" pitchFamily="2" charset="-122"/>
              </a:rPr>
              <a:t>重大责任事故罪</a:t>
            </a:r>
            <a:endParaRPr lang="zh-CN" altLang="en-US" dirty="0">
              <a:latin typeface="华文新魏" panose="02010800040101010101" pitchFamily="2" charset="-122"/>
              <a:ea typeface="华文新魏" panose="02010800040101010101" pitchFamily="2" charset="-122"/>
            </a:endParaRPr>
          </a:p>
        </p:txBody>
      </p:sp>
      <p:sp>
        <p:nvSpPr>
          <p:cNvPr id="197635" name="Rectangle 3"/>
          <p:cNvSpPr>
            <a:spLocks noGrp="1" noRot="1" noChangeArrowheads="1"/>
          </p:cNvSpPr>
          <p:nvPr>
            <p:ph type="body" idx="1"/>
          </p:nvPr>
        </p:nvSpPr>
        <p:spPr>
          <a:xfrm>
            <a:off x="611560" y="2708920"/>
            <a:ext cx="8229600" cy="4525963"/>
          </a:xfrm>
        </p:spPr>
        <p:txBody>
          <a:bodyPr/>
          <a:lstStyle/>
          <a:p>
            <a:r>
              <a:rPr lang="zh-CN" altLang="en-US" dirty="0">
                <a:latin typeface="华文新魏" panose="02010800040101010101" pitchFamily="2" charset="-122"/>
                <a:ea typeface="华文新魏" panose="02010800040101010101" pitchFamily="2" charset="-122"/>
              </a:rPr>
              <a:t>刑法第一百三十四条　工厂、矿山、林场、建筑企业或者其他企业、事业单位的职工，由于不服管理、违反规章制度，或者强令工人违章冒险作业，因而发生重大伤亡事故或者造成其他严重后果的，处三年以下有期徒刑或者拘役；情节特别恶劣的，处三年以上七年以下有期徒刑。 </a:t>
            </a: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395536" y="404664"/>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Rot="1" noChangeArrowheads="1"/>
          </p:cNvSpPr>
          <p:nvPr>
            <p:ph type="title"/>
          </p:nvPr>
        </p:nvSpPr>
        <p:spPr>
          <a:xfrm>
            <a:off x="251520" y="1124744"/>
            <a:ext cx="8229600" cy="1143000"/>
          </a:xfrm>
        </p:spPr>
        <p:txBody>
          <a:bodyPr/>
          <a:lstStyle/>
          <a:p>
            <a:r>
              <a:rPr lang="zh-CN" altLang="en-US" dirty="0">
                <a:latin typeface="华文新魏" panose="02010800040101010101" pitchFamily="2" charset="-122"/>
                <a:ea typeface="华文新魏" panose="02010800040101010101" pitchFamily="2" charset="-122"/>
              </a:rPr>
              <a:t>重大劳动安全事故罪</a:t>
            </a:r>
            <a:endParaRPr lang="zh-CN" altLang="en-US" dirty="0">
              <a:latin typeface="华文新魏" panose="02010800040101010101" pitchFamily="2" charset="-122"/>
              <a:ea typeface="华文新魏" panose="02010800040101010101" pitchFamily="2" charset="-122"/>
            </a:endParaRPr>
          </a:p>
        </p:txBody>
      </p:sp>
      <p:sp>
        <p:nvSpPr>
          <p:cNvPr id="198659" name="Rectangle 3"/>
          <p:cNvSpPr>
            <a:spLocks noGrp="1" noRot="1" noChangeArrowheads="1"/>
          </p:cNvSpPr>
          <p:nvPr>
            <p:ph type="body" idx="1"/>
          </p:nvPr>
        </p:nvSpPr>
        <p:spPr>
          <a:xfrm>
            <a:off x="467544" y="2332037"/>
            <a:ext cx="8229600" cy="4525963"/>
          </a:xfrm>
        </p:spPr>
        <p:txBody>
          <a:bodyPr/>
          <a:lstStyle/>
          <a:p>
            <a:r>
              <a:rPr lang="zh-CN" altLang="en-US" dirty="0">
                <a:latin typeface="华文新魏" panose="02010800040101010101" pitchFamily="2" charset="-122"/>
                <a:ea typeface="华文新魏" panose="02010800040101010101" pitchFamily="2" charset="-122"/>
              </a:rPr>
              <a:t>刑法第一百三十五条　工厂、矿山、林场、建筑企业或者其他企业、事业单位的劳动安全设施不符合国家规定，经有关部门或者单位职工提出后，对事故隐患仍不采取措施，因而发生重大伤亡事故或者造成其他严重后果的，对直接责任人员，处三年以下有期徒刑或者拘役；情节特别恶劣的，处三年以上七年以下有期徒刑。 </a:t>
            </a: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3" name="Rectangle 3"/>
          <p:cNvSpPr>
            <a:spLocks noGrp="1" noRot="1" noChangeArrowheads="1"/>
          </p:cNvSpPr>
          <p:nvPr>
            <p:ph type="body" idx="1"/>
          </p:nvPr>
        </p:nvSpPr>
        <p:spPr>
          <a:xfrm>
            <a:off x="468313" y="188913"/>
            <a:ext cx="8229600" cy="6364287"/>
          </a:xfrm>
        </p:spPr>
        <p:txBody>
          <a:bodyPr/>
          <a:lstStyle/>
          <a:p>
            <a:pPr>
              <a:lnSpc>
                <a:spcPct val="80000"/>
              </a:lnSpc>
            </a:pPr>
            <a:r>
              <a:rPr lang="en-US" altLang="zh-CN" sz="1800" dirty="0">
                <a:latin typeface="华文新魏" panose="02010800040101010101" pitchFamily="2" charset="-122"/>
                <a:ea typeface="华文新魏" panose="02010800040101010101" pitchFamily="2" charset="-122"/>
              </a:rPr>
              <a:t>    2005</a:t>
            </a:r>
            <a:r>
              <a:rPr lang="zh-CN" altLang="en-US" sz="1800" dirty="0">
                <a:latin typeface="华文新魏" panose="02010800040101010101" pitchFamily="2" charset="-122"/>
                <a:ea typeface="华文新魏" panose="02010800040101010101" pitchFamily="2" charset="-122"/>
              </a:rPr>
              <a:t>年</a:t>
            </a:r>
            <a:r>
              <a:rPr lang="en-US" altLang="zh-CN" sz="1800" dirty="0">
                <a:latin typeface="华文新魏" panose="02010800040101010101" pitchFamily="2" charset="-122"/>
                <a:ea typeface="华文新魏" panose="02010800040101010101" pitchFamily="2" charset="-122"/>
              </a:rPr>
              <a:t>12</a:t>
            </a:r>
            <a:r>
              <a:rPr lang="zh-CN" altLang="en-US" sz="1800" dirty="0">
                <a:latin typeface="华文新魏" panose="02010800040101010101" pitchFamily="2" charset="-122"/>
                <a:ea typeface="华文新魏" panose="02010800040101010101" pitchFamily="2" charset="-122"/>
              </a:rPr>
              <a:t>月</a:t>
            </a:r>
            <a:r>
              <a:rPr lang="en-US" altLang="zh-CN" sz="1800" dirty="0">
                <a:latin typeface="华文新魏" panose="02010800040101010101" pitchFamily="2" charset="-122"/>
                <a:ea typeface="华文新魏" panose="02010800040101010101" pitchFamily="2" charset="-122"/>
              </a:rPr>
              <a:t>7</a:t>
            </a:r>
            <a:r>
              <a:rPr lang="zh-CN" altLang="en-US" sz="1800" dirty="0">
                <a:latin typeface="华文新魏" panose="02010800040101010101" pitchFamily="2" charset="-122"/>
                <a:ea typeface="华文新魏" panose="02010800040101010101" pitchFamily="2" charset="-122"/>
              </a:rPr>
              <a:t>日</a:t>
            </a:r>
            <a:r>
              <a:rPr lang="en-US" altLang="zh-CN" sz="1800" dirty="0">
                <a:latin typeface="华文新魏" panose="02010800040101010101" pitchFamily="2" charset="-122"/>
                <a:ea typeface="华文新魏" panose="02010800040101010101" pitchFamily="2" charset="-122"/>
              </a:rPr>
              <a:t>15</a:t>
            </a:r>
            <a:r>
              <a:rPr lang="zh-CN" altLang="en-US" sz="1800" dirty="0">
                <a:latin typeface="华文新魏" panose="02010800040101010101" pitchFamily="2" charset="-122"/>
                <a:ea typeface="华文新魏" panose="02010800040101010101" pitchFamily="2" charset="-122"/>
              </a:rPr>
              <a:t>时</a:t>
            </a:r>
            <a:r>
              <a:rPr lang="en-US" altLang="zh-CN" sz="1800" dirty="0">
                <a:latin typeface="华文新魏" panose="02010800040101010101" pitchFamily="2" charset="-122"/>
                <a:ea typeface="华文新魏" panose="02010800040101010101" pitchFamily="2" charset="-122"/>
              </a:rPr>
              <a:t>14</a:t>
            </a:r>
            <a:r>
              <a:rPr lang="zh-CN" altLang="en-US" sz="1800" dirty="0">
                <a:latin typeface="华文新魏" panose="02010800040101010101" pitchFamily="2" charset="-122"/>
                <a:ea typeface="华文新魏" panose="02010800040101010101" pitchFamily="2" charset="-122"/>
              </a:rPr>
              <a:t>分，河北省唐山市恒源实业有限公司（原刘官屯煤矿，以下简称</a:t>
            </a:r>
            <a:r>
              <a:rPr lang="en-US" altLang="zh-CN" sz="1800" dirty="0">
                <a:latin typeface="华文新魏" panose="02010800040101010101" pitchFamily="2" charset="-122"/>
                <a:ea typeface="华文新魏" panose="02010800040101010101" pitchFamily="2" charset="-122"/>
              </a:rPr>
              <a:t>"</a:t>
            </a:r>
            <a:r>
              <a:rPr lang="zh-CN" altLang="en-US" sz="1800" dirty="0">
                <a:latin typeface="华文新魏" panose="02010800040101010101" pitchFamily="2" charset="-122"/>
                <a:ea typeface="华文新魏" panose="02010800040101010101" pitchFamily="2" charset="-122"/>
              </a:rPr>
              <a:t>刘官屯煤矿</a:t>
            </a:r>
            <a:r>
              <a:rPr lang="en-US" altLang="zh-CN" sz="1800" dirty="0">
                <a:latin typeface="华文新魏" panose="02010800040101010101" pitchFamily="2" charset="-122"/>
                <a:ea typeface="华文新魏" panose="02010800040101010101" pitchFamily="2" charset="-122"/>
              </a:rPr>
              <a:t>"</a:t>
            </a:r>
            <a:r>
              <a:rPr lang="zh-CN" altLang="en-US" sz="1800" dirty="0">
                <a:latin typeface="华文新魏" panose="02010800040101010101" pitchFamily="2" charset="-122"/>
                <a:ea typeface="华文新魏" panose="02010800040101010101" pitchFamily="2" charset="-122"/>
              </a:rPr>
              <a:t>）发生一起特别重大瓦斯煤尘爆炸事故，造成</a:t>
            </a:r>
            <a:r>
              <a:rPr lang="en-US" altLang="zh-CN" sz="1800" dirty="0">
                <a:latin typeface="华文新魏" panose="02010800040101010101" pitchFamily="2" charset="-122"/>
                <a:ea typeface="华文新魏" panose="02010800040101010101" pitchFamily="2" charset="-122"/>
              </a:rPr>
              <a:t>108</a:t>
            </a:r>
            <a:r>
              <a:rPr lang="zh-CN" altLang="en-US" sz="1800" dirty="0">
                <a:latin typeface="华文新魏" panose="02010800040101010101" pitchFamily="2" charset="-122"/>
                <a:ea typeface="华文新魏" panose="02010800040101010101" pitchFamily="2" charset="-122"/>
              </a:rPr>
              <a:t>人死亡，</a:t>
            </a:r>
            <a:r>
              <a:rPr lang="en-US" altLang="zh-CN" sz="1800" dirty="0">
                <a:latin typeface="华文新魏" panose="02010800040101010101" pitchFamily="2" charset="-122"/>
                <a:ea typeface="华文新魏" panose="02010800040101010101" pitchFamily="2" charset="-122"/>
              </a:rPr>
              <a:t>29</a:t>
            </a:r>
            <a:r>
              <a:rPr lang="zh-CN" altLang="en-US" sz="1800" dirty="0">
                <a:latin typeface="华文新魏" panose="02010800040101010101" pitchFamily="2" charset="-122"/>
                <a:ea typeface="华文新魏" panose="02010800040101010101" pitchFamily="2" charset="-122"/>
              </a:rPr>
              <a:t>人受伤，直接经济损失</a:t>
            </a:r>
            <a:r>
              <a:rPr lang="en-US" altLang="zh-CN" sz="1800" dirty="0">
                <a:latin typeface="华文新魏" panose="02010800040101010101" pitchFamily="2" charset="-122"/>
                <a:ea typeface="华文新魏" panose="02010800040101010101" pitchFamily="2" charset="-122"/>
              </a:rPr>
              <a:t>4870.67</a:t>
            </a:r>
            <a:r>
              <a:rPr lang="zh-CN" altLang="en-US" sz="1800" dirty="0">
                <a:latin typeface="华文新魏" panose="02010800040101010101" pitchFamily="2" charset="-122"/>
                <a:ea typeface="华文新魏" panose="02010800040101010101" pitchFamily="2" charset="-122"/>
              </a:rPr>
              <a:t>万元。 </a:t>
            </a:r>
            <a:endParaRPr lang="zh-CN" altLang="en-US" sz="1800" b="1" dirty="0">
              <a:latin typeface="华文新魏" panose="02010800040101010101" pitchFamily="2" charset="-122"/>
              <a:ea typeface="华文新魏" panose="02010800040101010101" pitchFamily="2" charset="-122"/>
            </a:endParaRPr>
          </a:p>
          <a:p>
            <a:pPr>
              <a:lnSpc>
                <a:spcPct val="80000"/>
              </a:lnSpc>
            </a:pPr>
            <a:r>
              <a:rPr lang="zh-CN" altLang="en-US" sz="1800" b="1" dirty="0">
                <a:latin typeface="华文新魏" panose="02010800040101010101" pitchFamily="2" charset="-122"/>
                <a:ea typeface="华文新魏" panose="02010800040101010101" pitchFamily="2" charset="-122"/>
              </a:rPr>
              <a:t>　　（一）矿井概况</a:t>
            </a:r>
            <a:r>
              <a:rPr lang="zh-CN" altLang="en-US" sz="1800" dirty="0">
                <a:latin typeface="华文新魏" panose="02010800040101010101" pitchFamily="2" charset="-122"/>
                <a:ea typeface="华文新魏" panose="02010800040101010101" pitchFamily="2" charset="-122"/>
              </a:rPr>
              <a:t> </a:t>
            </a:r>
            <a:endParaRPr lang="zh-CN" altLang="en-US" sz="1800" dirty="0">
              <a:latin typeface="华文新魏" panose="02010800040101010101" pitchFamily="2" charset="-122"/>
              <a:ea typeface="华文新魏" panose="02010800040101010101" pitchFamily="2" charset="-122"/>
            </a:endParaRPr>
          </a:p>
          <a:p>
            <a:pPr>
              <a:lnSpc>
                <a:spcPct val="80000"/>
              </a:lnSpc>
            </a:pPr>
            <a:r>
              <a:rPr lang="zh-CN" altLang="en-US" sz="1800" dirty="0">
                <a:latin typeface="华文新魏" panose="02010800040101010101" pitchFamily="2" charset="-122"/>
                <a:ea typeface="华文新魏" panose="02010800040101010101" pitchFamily="2" charset="-122"/>
              </a:rPr>
              <a:t>　　刘官屯煤矿为基建矿井。该矿原属地方国有煤矿，几经转让改制，</a:t>
            </a:r>
            <a:r>
              <a:rPr lang="en-US" altLang="zh-CN" sz="1800" dirty="0">
                <a:latin typeface="华文新魏" panose="02010800040101010101" pitchFamily="2" charset="-122"/>
                <a:ea typeface="华文新魏" panose="02010800040101010101" pitchFamily="2" charset="-122"/>
              </a:rPr>
              <a:t>2005</a:t>
            </a:r>
            <a:r>
              <a:rPr lang="zh-CN" altLang="en-US" sz="1800" dirty="0">
                <a:latin typeface="华文新魏" panose="02010800040101010101" pitchFamily="2" charset="-122"/>
                <a:ea typeface="华文新魏" panose="02010800040101010101" pitchFamily="2" charset="-122"/>
              </a:rPr>
              <a:t>年转为民营企业。设计生产能力</a:t>
            </a:r>
            <a:r>
              <a:rPr lang="en-US" altLang="zh-CN" sz="1800" dirty="0">
                <a:latin typeface="华文新魏" panose="02010800040101010101" pitchFamily="2" charset="-122"/>
                <a:ea typeface="华文新魏" panose="02010800040101010101" pitchFamily="2" charset="-122"/>
              </a:rPr>
              <a:t>30</a:t>
            </a:r>
            <a:r>
              <a:rPr lang="zh-CN" altLang="en-US" sz="1800" dirty="0">
                <a:latin typeface="华文新魏" panose="02010800040101010101" pitchFamily="2" charset="-122"/>
                <a:ea typeface="华文新魏" panose="02010800040101010101" pitchFamily="2" charset="-122"/>
              </a:rPr>
              <a:t>万吨</a:t>
            </a:r>
            <a:r>
              <a:rPr lang="en-US" altLang="zh-CN" sz="1800" dirty="0">
                <a:latin typeface="华文新魏" panose="02010800040101010101" pitchFamily="2" charset="-122"/>
                <a:ea typeface="华文新魏" panose="02010800040101010101" pitchFamily="2" charset="-122"/>
              </a:rPr>
              <a:t>/</a:t>
            </a:r>
            <a:r>
              <a:rPr lang="zh-CN" altLang="en-US" sz="1800" dirty="0">
                <a:latin typeface="华文新魏" panose="02010800040101010101" pitchFamily="2" charset="-122"/>
                <a:ea typeface="华文新魏" panose="02010800040101010101" pitchFamily="2" charset="-122"/>
              </a:rPr>
              <a:t>年。原设计为低瓦斯矿井。可采煤层属高挥发份煤种，均有煤尘爆炸危险性。矿井无冲击地压威胁。 </a:t>
            </a:r>
            <a:endParaRPr lang="zh-CN" altLang="en-US" sz="1800" dirty="0">
              <a:latin typeface="华文新魏" panose="02010800040101010101" pitchFamily="2" charset="-122"/>
              <a:ea typeface="华文新魏" panose="02010800040101010101" pitchFamily="2" charset="-122"/>
            </a:endParaRPr>
          </a:p>
          <a:p>
            <a:pPr>
              <a:lnSpc>
                <a:spcPct val="80000"/>
              </a:lnSpc>
            </a:pPr>
            <a:r>
              <a:rPr lang="zh-CN" altLang="en-US" sz="1800" dirty="0">
                <a:latin typeface="华文新魏" panose="02010800040101010101" pitchFamily="2" charset="-122"/>
                <a:ea typeface="华文新魏" panose="02010800040101010101" pitchFamily="2" charset="-122"/>
              </a:rPr>
              <a:t>　</a:t>
            </a:r>
            <a:r>
              <a:rPr lang="zh-CN" altLang="en-US" sz="1800" b="1" dirty="0">
                <a:latin typeface="华文新魏" panose="02010800040101010101" pitchFamily="2" charset="-122"/>
                <a:ea typeface="华文新魏" panose="02010800040101010101" pitchFamily="2" charset="-122"/>
              </a:rPr>
              <a:t>　（二）事故原因</a:t>
            </a:r>
            <a:r>
              <a:rPr lang="zh-CN" altLang="en-US" sz="1800" dirty="0">
                <a:latin typeface="华文新魏" panose="02010800040101010101" pitchFamily="2" charset="-122"/>
                <a:ea typeface="华文新魏" panose="02010800040101010101" pitchFamily="2" charset="-122"/>
              </a:rPr>
              <a:t> </a:t>
            </a:r>
            <a:endParaRPr lang="zh-CN" altLang="en-US" sz="1800" dirty="0">
              <a:latin typeface="华文新魏" panose="02010800040101010101" pitchFamily="2" charset="-122"/>
              <a:ea typeface="华文新魏" panose="02010800040101010101" pitchFamily="2" charset="-122"/>
            </a:endParaRPr>
          </a:p>
          <a:p>
            <a:pPr>
              <a:lnSpc>
                <a:spcPct val="80000"/>
              </a:lnSpc>
            </a:pPr>
            <a:r>
              <a:rPr lang="zh-CN" altLang="en-US" sz="1800" dirty="0">
                <a:latin typeface="华文新魏" panose="02010800040101010101" pitchFamily="2" charset="-122"/>
                <a:ea typeface="华文新魏" panose="02010800040101010101" pitchFamily="2" charset="-122"/>
              </a:rPr>
              <a:t>　　</a:t>
            </a:r>
            <a:r>
              <a:rPr lang="en-US" altLang="zh-CN" sz="1800" dirty="0">
                <a:latin typeface="华文新魏" panose="02010800040101010101" pitchFamily="2" charset="-122"/>
                <a:ea typeface="华文新魏" panose="02010800040101010101" pitchFamily="2" charset="-122"/>
              </a:rPr>
              <a:t>1. </a:t>
            </a:r>
            <a:r>
              <a:rPr lang="zh-CN" altLang="en-US" sz="1800" dirty="0">
                <a:latin typeface="华文新魏" panose="02010800040101010101" pitchFamily="2" charset="-122"/>
                <a:ea typeface="华文新魏" panose="02010800040101010101" pitchFamily="2" charset="-122"/>
              </a:rPr>
              <a:t>事故的直接原因：刘官屯煤矿</a:t>
            </a:r>
            <a:r>
              <a:rPr lang="en-US" altLang="zh-CN" sz="1800" dirty="0">
                <a:latin typeface="华文新魏" panose="02010800040101010101" pitchFamily="2" charset="-122"/>
                <a:ea typeface="华文新魏" panose="02010800040101010101" pitchFamily="2" charset="-122"/>
              </a:rPr>
              <a:t>1193</a:t>
            </a:r>
            <a:r>
              <a:rPr lang="zh-CN" altLang="en-US" sz="1800" dirty="0">
                <a:latin typeface="华文新魏" panose="02010800040101010101" pitchFamily="2" charset="-122"/>
                <a:ea typeface="华文新魏" panose="02010800040101010101" pitchFamily="2" charset="-122"/>
              </a:rPr>
              <a:t>（下）工作面切眼遇到断层，煤层垮落，引起瓦斯涌出量突然增加；</a:t>
            </a:r>
            <a:r>
              <a:rPr lang="en-US" altLang="zh-CN" sz="1800" dirty="0">
                <a:latin typeface="华文新魏" panose="02010800040101010101" pitchFamily="2" charset="-122"/>
                <a:ea typeface="华文新魏" panose="02010800040101010101" pitchFamily="2" charset="-122"/>
              </a:rPr>
              <a:t>9</a:t>
            </a:r>
            <a:r>
              <a:rPr lang="zh-CN" altLang="en-US" sz="1800" dirty="0">
                <a:latin typeface="华文新魏" panose="02010800040101010101" pitchFamily="2" charset="-122"/>
                <a:ea typeface="华文新魏" panose="02010800040101010101" pitchFamily="2" charset="-122"/>
              </a:rPr>
              <a:t>煤层总回风巷三、四联络巷间风门打开，风流短路，造成切眼瓦斯积聚；在切眼下部用绞车回柱作业时，产生摩擦火花引爆瓦斯，煤尘参与爆炸。 </a:t>
            </a:r>
            <a:endParaRPr lang="zh-CN" altLang="en-US" sz="1800" dirty="0">
              <a:latin typeface="华文新魏" panose="02010800040101010101" pitchFamily="2" charset="-122"/>
              <a:ea typeface="华文新魏" panose="02010800040101010101" pitchFamily="2" charset="-122"/>
            </a:endParaRPr>
          </a:p>
          <a:p>
            <a:pPr>
              <a:lnSpc>
                <a:spcPct val="80000"/>
              </a:lnSpc>
            </a:pPr>
            <a:r>
              <a:rPr lang="zh-CN" altLang="en-US" sz="1800" dirty="0">
                <a:latin typeface="华文新魏" panose="02010800040101010101" pitchFamily="2" charset="-122"/>
                <a:ea typeface="华文新魏" panose="02010800040101010101" pitchFamily="2" charset="-122"/>
              </a:rPr>
              <a:t>　　</a:t>
            </a:r>
            <a:r>
              <a:rPr lang="en-US" altLang="zh-CN" sz="1800" dirty="0">
                <a:latin typeface="华文新魏" panose="02010800040101010101" pitchFamily="2" charset="-122"/>
                <a:ea typeface="华文新魏" panose="02010800040101010101" pitchFamily="2" charset="-122"/>
              </a:rPr>
              <a:t>2. </a:t>
            </a:r>
            <a:r>
              <a:rPr lang="zh-CN" altLang="en-US" sz="1800" dirty="0">
                <a:latin typeface="华文新魏" panose="02010800040101010101" pitchFamily="2" charset="-122"/>
                <a:ea typeface="华文新魏" panose="02010800040101010101" pitchFamily="2" charset="-122"/>
              </a:rPr>
              <a:t>事故的主要原因： </a:t>
            </a:r>
            <a:endParaRPr lang="zh-CN" altLang="en-US" sz="1800" dirty="0">
              <a:latin typeface="华文新魏" panose="02010800040101010101" pitchFamily="2" charset="-122"/>
              <a:ea typeface="华文新魏" panose="02010800040101010101" pitchFamily="2" charset="-122"/>
            </a:endParaRPr>
          </a:p>
          <a:p>
            <a:pPr>
              <a:lnSpc>
                <a:spcPct val="80000"/>
              </a:lnSpc>
            </a:pPr>
            <a:r>
              <a:rPr lang="zh-CN" altLang="en-US" sz="1800" dirty="0">
                <a:latin typeface="华文新魏" panose="02010800040101010101" pitchFamily="2" charset="-122"/>
                <a:ea typeface="华文新魏" panose="02010800040101010101" pitchFamily="2" charset="-122"/>
              </a:rPr>
              <a:t>　　一是刘官屯煤矿无视国家法律法规，拒不执行停工指令，管理混乱，违规建设、非法生产。 </a:t>
            </a:r>
            <a:endParaRPr lang="zh-CN" altLang="en-US" sz="1800" dirty="0">
              <a:latin typeface="华文新魏" panose="02010800040101010101" pitchFamily="2" charset="-122"/>
              <a:ea typeface="华文新魏" panose="02010800040101010101" pitchFamily="2" charset="-122"/>
            </a:endParaRPr>
          </a:p>
          <a:p>
            <a:pPr>
              <a:lnSpc>
                <a:spcPct val="80000"/>
              </a:lnSpc>
            </a:pPr>
            <a:r>
              <a:rPr lang="zh-CN" altLang="en-US" sz="1800" dirty="0">
                <a:latin typeface="华文新魏" panose="02010800040101010101" pitchFamily="2" charset="-122"/>
                <a:ea typeface="华文新魏" panose="02010800040101010101" pitchFamily="2" charset="-122"/>
              </a:rPr>
              <a:t>　　（</a:t>
            </a:r>
            <a:r>
              <a:rPr lang="en-US" altLang="zh-CN" sz="1800" dirty="0">
                <a:latin typeface="华文新魏" panose="02010800040101010101" pitchFamily="2" charset="-122"/>
                <a:ea typeface="华文新魏" panose="02010800040101010101" pitchFamily="2" charset="-122"/>
              </a:rPr>
              <a:t>1</a:t>
            </a:r>
            <a:r>
              <a:rPr lang="zh-CN" altLang="en-US" sz="1800" dirty="0">
                <a:latin typeface="华文新魏" panose="02010800040101010101" pitchFamily="2" charset="-122"/>
                <a:ea typeface="华文新魏" panose="02010800040101010101" pitchFamily="2" charset="-122"/>
              </a:rPr>
              <a:t>）违规建设。该矿私自找没有设计资质的单位修改设计，</a:t>
            </a:r>
            <a:r>
              <a:rPr lang="en-US" altLang="zh-CN" sz="1800" dirty="0">
                <a:latin typeface="华文新魏" panose="02010800040101010101" pitchFamily="2" charset="-122"/>
                <a:ea typeface="华文新魏" panose="02010800040101010101" pitchFamily="2" charset="-122"/>
              </a:rPr>
              <a:t>《</a:t>
            </a:r>
            <a:r>
              <a:rPr lang="zh-CN" altLang="en-US" sz="1800" dirty="0">
                <a:latin typeface="华文新魏" panose="02010800040101010101" pitchFamily="2" charset="-122"/>
                <a:ea typeface="华文新魏" panose="02010800040101010101" pitchFamily="2" charset="-122"/>
              </a:rPr>
              <a:t>安全专篇</a:t>
            </a:r>
            <a:r>
              <a:rPr lang="en-US" altLang="zh-CN" sz="1800" dirty="0">
                <a:latin typeface="华文新魏" panose="02010800040101010101" pitchFamily="2" charset="-122"/>
                <a:ea typeface="华文新魏" panose="02010800040101010101" pitchFamily="2" charset="-122"/>
              </a:rPr>
              <a:t>》</a:t>
            </a:r>
            <a:r>
              <a:rPr lang="zh-CN" altLang="en-US" sz="1800" dirty="0">
                <a:latin typeface="华文新魏" panose="02010800040101010101" pitchFamily="2" charset="-122"/>
                <a:ea typeface="华文新魏" panose="02010800040101010101" pitchFamily="2" charset="-122"/>
              </a:rPr>
              <a:t>未经批复，擅自施工；煤矿安全监察机构下达停止施工的通知，该矿拒不执行。 </a:t>
            </a:r>
            <a:endParaRPr lang="zh-CN" altLang="en-US" sz="1800" dirty="0">
              <a:latin typeface="华文新魏" panose="02010800040101010101" pitchFamily="2" charset="-122"/>
              <a:ea typeface="华文新魏" panose="02010800040101010101" pitchFamily="2" charset="-122"/>
            </a:endParaRPr>
          </a:p>
          <a:p>
            <a:pPr>
              <a:lnSpc>
                <a:spcPct val="80000"/>
              </a:lnSpc>
            </a:pPr>
            <a:r>
              <a:rPr lang="zh-CN" altLang="en-US" sz="1800" dirty="0">
                <a:latin typeface="华文新魏" panose="02010800040101010101" pitchFamily="2" charset="-122"/>
                <a:ea typeface="华文新魏" panose="02010800040101010101" pitchFamily="2" charset="-122"/>
              </a:rPr>
              <a:t>　　（</a:t>
            </a:r>
            <a:r>
              <a:rPr lang="en-US" altLang="zh-CN" sz="1800" dirty="0">
                <a:latin typeface="华文新魏" panose="02010800040101010101" pitchFamily="2" charset="-122"/>
                <a:ea typeface="华文新魏" panose="02010800040101010101" pitchFamily="2" charset="-122"/>
              </a:rPr>
              <a:t>2</a:t>
            </a:r>
            <a:r>
              <a:rPr lang="zh-CN" altLang="en-US" sz="1800" dirty="0">
                <a:latin typeface="华文新魏" panose="02010800040101010101" pitchFamily="2" charset="-122"/>
                <a:ea typeface="华文新魏" panose="02010800040101010101" pitchFamily="2" charset="-122"/>
              </a:rPr>
              <a:t>）非法生产。该矿在基建阶段，在未竣工验收的情况下，从</a:t>
            </a:r>
            <a:r>
              <a:rPr lang="en-US" altLang="zh-CN" sz="1800" dirty="0">
                <a:latin typeface="华文新魏" panose="02010800040101010101" pitchFamily="2" charset="-122"/>
                <a:ea typeface="华文新魏" panose="02010800040101010101" pitchFamily="2" charset="-122"/>
              </a:rPr>
              <a:t>2005</a:t>
            </a:r>
            <a:r>
              <a:rPr lang="zh-CN" altLang="en-US" sz="1800" dirty="0">
                <a:latin typeface="华文新魏" panose="02010800040101010101" pitchFamily="2" charset="-122"/>
                <a:ea typeface="华文新魏" panose="02010800040101010101" pitchFamily="2" charset="-122"/>
              </a:rPr>
              <a:t>年</a:t>
            </a:r>
            <a:r>
              <a:rPr lang="en-US" altLang="zh-CN" sz="1800" dirty="0">
                <a:latin typeface="华文新魏" panose="02010800040101010101" pitchFamily="2" charset="-122"/>
                <a:ea typeface="华文新魏" panose="02010800040101010101" pitchFamily="2" charset="-122"/>
              </a:rPr>
              <a:t>3</a:t>
            </a:r>
            <a:r>
              <a:rPr lang="zh-CN" altLang="en-US" sz="1800" dirty="0">
                <a:latin typeface="华文新魏" panose="02010800040101010101" pitchFamily="2" charset="-122"/>
                <a:ea typeface="华文新魏" panose="02010800040101010101" pitchFamily="2" charset="-122"/>
              </a:rPr>
              <a:t>月至</a:t>
            </a:r>
            <a:r>
              <a:rPr lang="en-US" altLang="zh-CN" sz="1800" dirty="0">
                <a:latin typeface="华文新魏" panose="02010800040101010101" pitchFamily="2" charset="-122"/>
                <a:ea typeface="华文新魏" panose="02010800040101010101" pitchFamily="2" charset="-122"/>
              </a:rPr>
              <a:t>11</a:t>
            </a:r>
            <a:r>
              <a:rPr lang="zh-CN" altLang="en-US" sz="1800" dirty="0">
                <a:latin typeface="华文新魏" panose="02010800040101010101" pitchFamily="2" charset="-122"/>
                <a:ea typeface="华文新魏" panose="02010800040101010101" pitchFamily="2" charset="-122"/>
              </a:rPr>
              <a:t>月累计出煤</a:t>
            </a:r>
            <a:r>
              <a:rPr lang="en-US" altLang="zh-CN" sz="1800" dirty="0">
                <a:latin typeface="华文新魏" panose="02010800040101010101" pitchFamily="2" charset="-122"/>
                <a:ea typeface="华文新魏" panose="02010800040101010101" pitchFamily="2" charset="-122"/>
              </a:rPr>
              <a:t>63300</a:t>
            </a:r>
            <a:r>
              <a:rPr lang="zh-CN" altLang="en-US" sz="1800" dirty="0">
                <a:latin typeface="华文新魏" panose="02010800040101010101" pitchFamily="2" charset="-122"/>
                <a:ea typeface="华文新魏" panose="02010800040101010101" pitchFamily="2" charset="-122"/>
              </a:rPr>
              <a:t>吨。存在非法生产行为。 </a:t>
            </a:r>
            <a:endParaRPr lang="zh-CN" altLang="en-US" sz="1800" dirty="0">
              <a:latin typeface="华文新魏" panose="02010800040101010101" pitchFamily="2" charset="-122"/>
              <a:ea typeface="华文新魏" panose="02010800040101010101" pitchFamily="2" charset="-122"/>
            </a:endParaRPr>
          </a:p>
          <a:p>
            <a:pPr>
              <a:lnSpc>
                <a:spcPct val="80000"/>
              </a:lnSpc>
            </a:pPr>
            <a:r>
              <a:rPr lang="zh-CN" altLang="en-US" sz="1800" dirty="0">
                <a:latin typeface="华文新魏" panose="02010800040101010101" pitchFamily="2" charset="-122"/>
                <a:ea typeface="华文新魏" panose="02010800040101010101" pitchFamily="2" charset="-122"/>
              </a:rPr>
              <a:t>　　（</a:t>
            </a:r>
            <a:r>
              <a:rPr lang="en-US" altLang="zh-CN" sz="1800" dirty="0">
                <a:latin typeface="华文新魏" panose="02010800040101010101" pitchFamily="2" charset="-122"/>
                <a:ea typeface="华文新魏" panose="02010800040101010101" pitchFamily="2" charset="-122"/>
              </a:rPr>
              <a:t>3</a:t>
            </a:r>
            <a:r>
              <a:rPr lang="zh-CN" altLang="en-US" sz="1800" dirty="0">
                <a:latin typeface="华文新魏" panose="02010800040101010101" pitchFamily="2" charset="-122"/>
                <a:ea typeface="华文新魏" panose="02010800040101010101" pitchFamily="2" charset="-122"/>
              </a:rPr>
              <a:t>）</a:t>
            </a:r>
            <a:r>
              <a:rPr lang="en-US" altLang="zh-CN" sz="1800" dirty="0">
                <a:latin typeface="华文新魏" panose="02010800040101010101" pitchFamily="2" charset="-122"/>
                <a:ea typeface="华文新魏" panose="02010800040101010101" pitchFamily="2" charset="-122"/>
              </a:rPr>
              <a:t>"</a:t>
            </a:r>
            <a:r>
              <a:rPr lang="zh-CN" altLang="en-US" sz="1800" dirty="0">
                <a:latin typeface="华文新魏" panose="02010800040101010101" pitchFamily="2" charset="-122"/>
                <a:ea typeface="华文新魏" panose="02010800040101010101" pitchFamily="2" charset="-122"/>
              </a:rPr>
              <a:t>一通三防</a:t>
            </a:r>
            <a:r>
              <a:rPr lang="en-US" altLang="zh-CN" sz="1800" dirty="0">
                <a:latin typeface="华文新魏" panose="02010800040101010101" pitchFamily="2" charset="-122"/>
                <a:ea typeface="华文新魏" panose="02010800040101010101" pitchFamily="2" charset="-122"/>
              </a:rPr>
              <a:t>"</a:t>
            </a:r>
            <a:r>
              <a:rPr lang="zh-CN" altLang="en-US" sz="1800" dirty="0">
                <a:latin typeface="华文新魏" panose="02010800040101010101" pitchFamily="2" charset="-122"/>
                <a:ea typeface="华文新魏" panose="02010800040101010101" pitchFamily="2" charset="-122"/>
              </a:rPr>
              <a:t>管理混乱，造成重大安全生产隐患。 </a:t>
            </a:r>
            <a:endParaRPr lang="zh-CN" altLang="en-US" sz="1800" dirty="0">
              <a:latin typeface="华文新魏" panose="02010800040101010101" pitchFamily="2" charset="-122"/>
              <a:ea typeface="华文新魏" panose="02010800040101010101" pitchFamily="2" charset="-122"/>
            </a:endParaRPr>
          </a:p>
          <a:p>
            <a:pPr>
              <a:lnSpc>
                <a:spcPct val="80000"/>
              </a:lnSpc>
            </a:pPr>
            <a:r>
              <a:rPr lang="zh-CN" altLang="en-US" sz="1800" dirty="0">
                <a:latin typeface="华文新魏" panose="02010800040101010101" pitchFamily="2" charset="-122"/>
                <a:ea typeface="华文新魏" panose="02010800040101010101" pitchFamily="2" charset="-122"/>
              </a:rPr>
              <a:t>　　（</a:t>
            </a:r>
            <a:r>
              <a:rPr lang="en-US" altLang="zh-CN" sz="1800" dirty="0">
                <a:latin typeface="华文新魏" panose="02010800040101010101" pitchFamily="2" charset="-122"/>
                <a:ea typeface="华文新魏" panose="02010800040101010101" pitchFamily="2" charset="-122"/>
              </a:rPr>
              <a:t>4</a:t>
            </a:r>
            <a:r>
              <a:rPr lang="zh-CN" altLang="en-US" sz="1800" dirty="0">
                <a:latin typeface="华文新魏" panose="02010800040101010101" pitchFamily="2" charset="-122"/>
                <a:ea typeface="华文新魏" panose="02010800040101010101" pitchFamily="2" charset="-122"/>
              </a:rPr>
              <a:t>）劳动组织管理混乱，违法承包作业。 </a:t>
            </a:r>
            <a:endParaRPr lang="zh-CN" altLang="en-US" sz="1800" dirty="0">
              <a:latin typeface="华文新魏" panose="02010800040101010101" pitchFamily="2" charset="-122"/>
              <a:ea typeface="华文新魏" panose="02010800040101010101" pitchFamily="2" charset="-122"/>
            </a:endParaRPr>
          </a:p>
          <a:p>
            <a:pPr>
              <a:lnSpc>
                <a:spcPct val="80000"/>
              </a:lnSpc>
            </a:pPr>
            <a:r>
              <a:rPr lang="zh-CN" altLang="en-US" sz="1800" dirty="0">
                <a:latin typeface="华文新魏" panose="02010800040101010101" pitchFamily="2" charset="-122"/>
                <a:ea typeface="华文新魏" panose="02010800040101010101" pitchFamily="2" charset="-122"/>
              </a:rPr>
              <a:t>　　 </a:t>
            </a:r>
            <a:r>
              <a:rPr lang="zh-CN" altLang="en-US" sz="1800" b="1" dirty="0">
                <a:latin typeface="华文新魏" panose="02010800040101010101" pitchFamily="2" charset="-122"/>
                <a:ea typeface="华文新魏" panose="02010800040101010101" pitchFamily="2" charset="-122"/>
              </a:rPr>
              <a:t>（三）对事故责任人员的处理</a:t>
            </a:r>
            <a:r>
              <a:rPr lang="zh-CN" altLang="en-US" sz="1800" dirty="0">
                <a:latin typeface="华文新魏" panose="02010800040101010101" pitchFamily="2" charset="-122"/>
                <a:ea typeface="华文新魏" panose="02010800040101010101" pitchFamily="2" charset="-122"/>
              </a:rPr>
              <a:t> </a:t>
            </a:r>
            <a:endParaRPr lang="zh-CN" altLang="en-US" sz="1800" dirty="0">
              <a:latin typeface="华文新魏" panose="02010800040101010101" pitchFamily="2" charset="-122"/>
              <a:ea typeface="华文新魏" panose="02010800040101010101" pitchFamily="2" charset="-122"/>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7" name="Rectangle 3"/>
          <p:cNvSpPr>
            <a:spLocks noGrp="1" noRot="1" noChangeArrowheads="1"/>
          </p:cNvSpPr>
          <p:nvPr>
            <p:ph type="body" idx="1"/>
          </p:nvPr>
        </p:nvSpPr>
        <p:spPr>
          <a:xfrm>
            <a:off x="457200" y="260350"/>
            <a:ext cx="8229600" cy="6408738"/>
          </a:xfrm>
        </p:spPr>
        <p:txBody>
          <a:bodyPr/>
          <a:lstStyle/>
          <a:p>
            <a:pPr>
              <a:lnSpc>
                <a:spcPct val="80000"/>
              </a:lnSpc>
            </a:pPr>
            <a:r>
              <a:rPr lang="en-US" altLang="zh-CN" sz="2200">
                <a:latin typeface="华文新魏" panose="02010800040101010101" pitchFamily="2" charset="-122"/>
                <a:ea typeface="华文新魏" panose="02010800040101010101" pitchFamily="2" charset="-122"/>
              </a:rPr>
              <a:t>      1.</a:t>
            </a:r>
            <a:r>
              <a:rPr lang="zh-CN" altLang="en-US" sz="2200">
                <a:latin typeface="华文新魏" panose="02010800040101010101" pitchFamily="2" charset="-122"/>
                <a:ea typeface="华文新魏" panose="02010800040101010101" pitchFamily="2" charset="-122"/>
              </a:rPr>
              <a:t>尚福奎，中共党员，刘官屯煤矿技术科技术员。涉嫌伪造国家公文罪。 </a:t>
            </a:r>
            <a:endParaRPr lang="zh-CN" altLang="en-US" sz="2200">
              <a:latin typeface="华文新魏" panose="02010800040101010101" pitchFamily="2" charset="-122"/>
              <a:ea typeface="华文新魏" panose="02010800040101010101" pitchFamily="2" charset="-122"/>
            </a:endParaRPr>
          </a:p>
          <a:p>
            <a:pPr>
              <a:lnSpc>
                <a:spcPct val="80000"/>
              </a:lnSpc>
            </a:pPr>
            <a:r>
              <a:rPr lang="zh-CN" altLang="en-US" sz="2200">
                <a:latin typeface="华文新魏" panose="02010800040101010101" pitchFamily="2" charset="-122"/>
                <a:ea typeface="华文新魏" panose="02010800040101010101" pitchFamily="2" charset="-122"/>
              </a:rPr>
              <a:t>　　</a:t>
            </a:r>
            <a:r>
              <a:rPr lang="en-US" altLang="zh-CN" sz="2200">
                <a:latin typeface="华文新魏" panose="02010800040101010101" pitchFamily="2" charset="-122"/>
                <a:ea typeface="华文新魏" panose="02010800040101010101" pitchFamily="2" charset="-122"/>
              </a:rPr>
              <a:t>2.</a:t>
            </a:r>
            <a:r>
              <a:rPr lang="zh-CN" altLang="en-US" sz="2200">
                <a:latin typeface="华文新魏" panose="02010800040101010101" pitchFamily="2" charset="-122"/>
                <a:ea typeface="华文新魏" panose="02010800040101010101" pitchFamily="2" charset="-122"/>
              </a:rPr>
              <a:t>郑建华，刘官屯煤矿瓦斯检查员。涉嫌重大责任事故罪。 </a:t>
            </a:r>
            <a:endParaRPr lang="zh-CN" altLang="en-US" sz="2200">
              <a:latin typeface="华文新魏" panose="02010800040101010101" pitchFamily="2" charset="-122"/>
              <a:ea typeface="华文新魏" panose="02010800040101010101" pitchFamily="2" charset="-122"/>
            </a:endParaRPr>
          </a:p>
          <a:p>
            <a:pPr>
              <a:lnSpc>
                <a:spcPct val="80000"/>
              </a:lnSpc>
            </a:pPr>
            <a:r>
              <a:rPr lang="zh-CN" altLang="en-US" sz="2200">
                <a:latin typeface="华文新魏" panose="02010800040101010101" pitchFamily="2" charset="-122"/>
                <a:ea typeface="华文新魏" panose="02010800040101010101" pitchFamily="2" charset="-122"/>
              </a:rPr>
              <a:t>　　</a:t>
            </a:r>
            <a:r>
              <a:rPr lang="en-US" altLang="zh-CN" sz="2200">
                <a:latin typeface="华文新魏" panose="02010800040101010101" pitchFamily="2" charset="-122"/>
                <a:ea typeface="华文新魏" panose="02010800040101010101" pitchFamily="2" charset="-122"/>
              </a:rPr>
              <a:t>3.</a:t>
            </a:r>
            <a:r>
              <a:rPr lang="zh-CN" altLang="en-US" sz="2200">
                <a:latin typeface="华文新魏" panose="02010800040101010101" pitchFamily="2" charset="-122"/>
                <a:ea typeface="华文新魏" panose="02010800040101010101" pitchFamily="2" charset="-122"/>
              </a:rPr>
              <a:t>李金刚，刘官屯煤矿瓦斯检查员。涉嫌重大责任事故罪。 </a:t>
            </a:r>
            <a:endParaRPr lang="zh-CN" altLang="en-US" sz="2200">
              <a:latin typeface="华文新魏" panose="02010800040101010101" pitchFamily="2" charset="-122"/>
              <a:ea typeface="华文新魏" panose="02010800040101010101" pitchFamily="2" charset="-122"/>
            </a:endParaRPr>
          </a:p>
          <a:p>
            <a:pPr>
              <a:lnSpc>
                <a:spcPct val="80000"/>
              </a:lnSpc>
            </a:pPr>
            <a:r>
              <a:rPr lang="zh-CN" altLang="en-US" sz="2200">
                <a:latin typeface="华文新魏" panose="02010800040101010101" pitchFamily="2" charset="-122"/>
                <a:ea typeface="华文新魏" panose="02010800040101010101" pitchFamily="2" charset="-122"/>
              </a:rPr>
              <a:t>　　</a:t>
            </a:r>
            <a:r>
              <a:rPr lang="en-US" altLang="zh-CN" sz="2200">
                <a:latin typeface="华文新魏" panose="02010800040101010101" pitchFamily="2" charset="-122"/>
                <a:ea typeface="华文新魏" panose="02010800040101010101" pitchFamily="2" charset="-122"/>
              </a:rPr>
              <a:t>4.</a:t>
            </a:r>
            <a:r>
              <a:rPr lang="zh-CN" altLang="en-US" sz="2200">
                <a:latin typeface="华文新魏" panose="02010800040101010101" pitchFamily="2" charset="-122"/>
                <a:ea typeface="华文新魏" panose="02010800040101010101" pitchFamily="2" charset="-122"/>
              </a:rPr>
              <a:t>周炳义，刘官屯煤矿安全员兼调度员。涉嫌重大责任事故罪。 </a:t>
            </a:r>
            <a:endParaRPr lang="zh-CN" altLang="en-US" sz="2200">
              <a:latin typeface="华文新魏" panose="02010800040101010101" pitchFamily="2" charset="-122"/>
              <a:ea typeface="华文新魏" panose="02010800040101010101" pitchFamily="2" charset="-122"/>
            </a:endParaRPr>
          </a:p>
          <a:p>
            <a:pPr>
              <a:lnSpc>
                <a:spcPct val="80000"/>
              </a:lnSpc>
            </a:pPr>
            <a:r>
              <a:rPr lang="zh-CN" altLang="en-US" sz="2200">
                <a:latin typeface="华文新魏" panose="02010800040101010101" pitchFamily="2" charset="-122"/>
                <a:ea typeface="华文新魏" panose="02010800040101010101" pitchFamily="2" charset="-122"/>
              </a:rPr>
              <a:t>　　</a:t>
            </a:r>
            <a:r>
              <a:rPr lang="en-US" altLang="zh-CN" sz="2200">
                <a:latin typeface="华文新魏" panose="02010800040101010101" pitchFamily="2" charset="-122"/>
                <a:ea typeface="华文新魏" panose="02010800040101010101" pitchFamily="2" charset="-122"/>
              </a:rPr>
              <a:t>5.</a:t>
            </a:r>
            <a:r>
              <a:rPr lang="zh-CN" altLang="en-US" sz="2200">
                <a:latin typeface="华文新魏" panose="02010800040101010101" pitchFamily="2" charset="-122"/>
                <a:ea typeface="华文新魏" panose="02010800040101010101" pitchFamily="2" charset="-122"/>
              </a:rPr>
              <a:t>吕学增，中共党员，刘官屯煤矿党支部书记兼保卫科长。涉嫌重大劳动安全事故罪。 </a:t>
            </a:r>
            <a:endParaRPr lang="zh-CN" altLang="en-US" sz="2200">
              <a:latin typeface="华文新魏" panose="02010800040101010101" pitchFamily="2" charset="-122"/>
              <a:ea typeface="华文新魏" panose="02010800040101010101" pitchFamily="2" charset="-122"/>
            </a:endParaRPr>
          </a:p>
          <a:p>
            <a:pPr>
              <a:lnSpc>
                <a:spcPct val="80000"/>
              </a:lnSpc>
            </a:pPr>
            <a:r>
              <a:rPr lang="zh-CN" altLang="en-US" sz="2200">
                <a:latin typeface="华文新魏" panose="02010800040101010101" pitchFamily="2" charset="-122"/>
                <a:ea typeface="华文新魏" panose="02010800040101010101" pitchFamily="2" charset="-122"/>
              </a:rPr>
              <a:t>　　</a:t>
            </a:r>
            <a:r>
              <a:rPr lang="en-US" altLang="zh-CN" sz="2200">
                <a:latin typeface="华文新魏" panose="02010800040101010101" pitchFamily="2" charset="-122"/>
                <a:ea typeface="华文新魏" panose="02010800040101010101" pitchFamily="2" charset="-122"/>
              </a:rPr>
              <a:t>6.</a:t>
            </a:r>
            <a:r>
              <a:rPr lang="zh-CN" altLang="en-US" sz="2200">
                <a:latin typeface="华文新魏" panose="02010800040101010101" pitchFamily="2" charset="-122"/>
                <a:ea typeface="华文新魏" panose="02010800040101010101" pitchFamily="2" charset="-122"/>
              </a:rPr>
              <a:t>刘文成，刘官屯煤矿通风科长。涉嫌重大责任事故罪。 </a:t>
            </a:r>
            <a:endParaRPr lang="zh-CN" altLang="en-US" sz="2200">
              <a:latin typeface="华文新魏" panose="02010800040101010101" pitchFamily="2" charset="-122"/>
              <a:ea typeface="华文新魏" panose="02010800040101010101" pitchFamily="2" charset="-122"/>
            </a:endParaRPr>
          </a:p>
          <a:p>
            <a:pPr>
              <a:lnSpc>
                <a:spcPct val="80000"/>
              </a:lnSpc>
            </a:pPr>
            <a:r>
              <a:rPr lang="zh-CN" altLang="en-US" sz="2200">
                <a:latin typeface="华文新魏" panose="02010800040101010101" pitchFamily="2" charset="-122"/>
                <a:ea typeface="华文新魏" panose="02010800040101010101" pitchFamily="2" charset="-122"/>
              </a:rPr>
              <a:t>　　</a:t>
            </a:r>
            <a:r>
              <a:rPr lang="en-US" altLang="zh-CN" sz="2200">
                <a:latin typeface="华文新魏" panose="02010800040101010101" pitchFamily="2" charset="-122"/>
                <a:ea typeface="华文新魏" panose="02010800040101010101" pitchFamily="2" charset="-122"/>
              </a:rPr>
              <a:t>7.</a:t>
            </a:r>
            <a:r>
              <a:rPr lang="zh-CN" altLang="en-US" sz="2200">
                <a:latin typeface="华文新魏" panose="02010800040101010101" pitchFamily="2" charset="-122"/>
                <a:ea typeface="华文新魏" panose="02010800040101010101" pitchFamily="2" charset="-122"/>
              </a:rPr>
              <a:t>李守耕，中共党员，刘官屯煤矿生产副矿长兼调度室主任。涉嫌重大劳动安全事故罪。 </a:t>
            </a:r>
            <a:endParaRPr lang="zh-CN" altLang="en-US" sz="2200">
              <a:latin typeface="华文新魏" panose="02010800040101010101" pitchFamily="2" charset="-122"/>
              <a:ea typeface="华文新魏" panose="02010800040101010101" pitchFamily="2" charset="-122"/>
            </a:endParaRPr>
          </a:p>
          <a:p>
            <a:pPr>
              <a:lnSpc>
                <a:spcPct val="80000"/>
              </a:lnSpc>
            </a:pPr>
            <a:r>
              <a:rPr lang="zh-CN" altLang="en-US" sz="2200">
                <a:latin typeface="华文新魏" panose="02010800040101010101" pitchFamily="2" charset="-122"/>
                <a:ea typeface="华文新魏" panose="02010800040101010101" pitchFamily="2" charset="-122"/>
              </a:rPr>
              <a:t>　　</a:t>
            </a:r>
            <a:r>
              <a:rPr lang="en-US" altLang="zh-CN" sz="2200">
                <a:latin typeface="华文新魏" panose="02010800040101010101" pitchFamily="2" charset="-122"/>
                <a:ea typeface="华文新魏" panose="02010800040101010101" pitchFamily="2" charset="-122"/>
              </a:rPr>
              <a:t>8.</a:t>
            </a:r>
            <a:r>
              <a:rPr lang="zh-CN" altLang="en-US" sz="2200">
                <a:latin typeface="华文新魏" panose="02010800040101010101" pitchFamily="2" charset="-122"/>
                <a:ea typeface="华文新魏" panose="02010800040101010101" pitchFamily="2" charset="-122"/>
              </a:rPr>
              <a:t>李启新，中共党员，刘官屯煤矿技术副矿长兼安全科长。涉嫌重大劳动安全事故罪。 </a:t>
            </a:r>
            <a:endParaRPr lang="zh-CN" altLang="en-US" sz="2200">
              <a:latin typeface="华文新魏" panose="02010800040101010101" pitchFamily="2" charset="-122"/>
              <a:ea typeface="华文新魏" panose="02010800040101010101" pitchFamily="2" charset="-122"/>
            </a:endParaRPr>
          </a:p>
          <a:p>
            <a:pPr>
              <a:lnSpc>
                <a:spcPct val="80000"/>
              </a:lnSpc>
            </a:pPr>
            <a:r>
              <a:rPr lang="zh-CN" altLang="en-US" sz="2200">
                <a:latin typeface="华文新魏" panose="02010800040101010101" pitchFamily="2" charset="-122"/>
                <a:ea typeface="华文新魏" panose="02010800040101010101" pitchFamily="2" charset="-122"/>
              </a:rPr>
              <a:t>　　</a:t>
            </a:r>
            <a:r>
              <a:rPr lang="en-US" altLang="zh-CN" sz="2200">
                <a:latin typeface="华文新魏" panose="02010800040101010101" pitchFamily="2" charset="-122"/>
                <a:ea typeface="华文新魏" panose="02010800040101010101" pitchFamily="2" charset="-122"/>
              </a:rPr>
              <a:t>9.</a:t>
            </a:r>
            <a:r>
              <a:rPr lang="zh-CN" altLang="en-US" sz="2200">
                <a:latin typeface="华文新魏" panose="02010800040101010101" pitchFamily="2" charset="-122"/>
                <a:ea typeface="华文新魏" panose="02010800040101010101" pitchFamily="2" charset="-122"/>
              </a:rPr>
              <a:t>尚知国，中共党员，刘官屯煤矿矿长。涉嫌重大劳动安全事故罪和伪造国家公文罪。 </a:t>
            </a:r>
            <a:endParaRPr lang="zh-CN" altLang="en-US" sz="2200">
              <a:latin typeface="华文新魏" panose="02010800040101010101" pitchFamily="2" charset="-122"/>
              <a:ea typeface="华文新魏" panose="02010800040101010101" pitchFamily="2" charset="-122"/>
            </a:endParaRPr>
          </a:p>
          <a:p>
            <a:pPr>
              <a:lnSpc>
                <a:spcPct val="80000"/>
              </a:lnSpc>
            </a:pPr>
            <a:r>
              <a:rPr lang="zh-CN" altLang="en-US" sz="2200">
                <a:latin typeface="华文新魏" panose="02010800040101010101" pitchFamily="2" charset="-122"/>
                <a:ea typeface="华文新魏" panose="02010800040101010101" pitchFamily="2" charset="-122"/>
              </a:rPr>
              <a:t>　　</a:t>
            </a:r>
            <a:r>
              <a:rPr lang="en-US" altLang="zh-CN" sz="2200">
                <a:latin typeface="华文新魏" panose="02010800040101010101" pitchFamily="2" charset="-122"/>
                <a:ea typeface="华文新魏" panose="02010800040101010101" pitchFamily="2" charset="-122"/>
              </a:rPr>
              <a:t>10.</a:t>
            </a:r>
            <a:r>
              <a:rPr lang="zh-CN" altLang="en-US" sz="2200">
                <a:latin typeface="华文新魏" panose="02010800040101010101" pitchFamily="2" charset="-122"/>
                <a:ea typeface="华文新魏" panose="02010800040101010101" pitchFamily="2" charset="-122"/>
              </a:rPr>
              <a:t>朱文友，中共党员，刘官屯煤矿矿主。涉嫌重大劳动安全事故罪。 </a:t>
            </a:r>
            <a:endParaRPr lang="zh-CN" altLang="en-US" sz="2200">
              <a:latin typeface="华文新魏" panose="02010800040101010101" pitchFamily="2" charset="-122"/>
              <a:ea typeface="华文新魏" panose="02010800040101010101" pitchFamily="2" charset="-122"/>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rrowheads="1"/>
          </p:cNvSpPr>
          <p:nvPr>
            <p:ph type="title"/>
          </p:nvPr>
        </p:nvSpPr>
        <p:spPr>
          <a:xfrm>
            <a:off x="323528" y="1052736"/>
            <a:ext cx="8229600" cy="1143000"/>
          </a:xfrm>
        </p:spPr>
        <p:txBody>
          <a:bodyPr/>
          <a:lstStyle/>
          <a:p>
            <a:r>
              <a:rPr lang="zh-CN" altLang="en-US" dirty="0">
                <a:ea typeface="华文新魏" panose="02010800040101010101" pitchFamily="2" charset="-122"/>
              </a:rPr>
              <a:t>危险品肇事罪</a:t>
            </a:r>
            <a:endParaRPr lang="zh-CN" altLang="en-US" dirty="0">
              <a:ea typeface="华文新魏" panose="02010800040101010101" pitchFamily="2" charset="-122"/>
            </a:endParaRPr>
          </a:p>
        </p:txBody>
      </p:sp>
      <p:sp>
        <p:nvSpPr>
          <p:cNvPr id="202755" name="Rectangle 3"/>
          <p:cNvSpPr>
            <a:spLocks noGrp="1" noRot="1" noChangeArrowheads="1"/>
          </p:cNvSpPr>
          <p:nvPr>
            <p:ph type="body" idx="1"/>
          </p:nvPr>
        </p:nvSpPr>
        <p:spPr>
          <a:xfrm>
            <a:off x="467544" y="2332037"/>
            <a:ext cx="8229600" cy="4525963"/>
          </a:xfrm>
        </p:spPr>
        <p:txBody>
          <a:bodyPr/>
          <a:lstStyle/>
          <a:p>
            <a:r>
              <a:rPr lang="zh-CN" altLang="en-US" dirty="0">
                <a:latin typeface="华文新魏" panose="02010800040101010101" pitchFamily="2" charset="-122"/>
                <a:ea typeface="华文新魏" panose="02010800040101010101" pitchFamily="2" charset="-122"/>
              </a:rPr>
              <a:t>第一百三十六条　违反爆炸性、易燃性、放射性、毒害性、腐蚀性物品的管理规定，在生产、储存、运输、使用中发生重大事故，造成严重后果的，处三年以下有期徒刑或者拘役；后果特别严重的，处三年以上七年以下有期徒刑。 </a:t>
            </a: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rrowheads="1"/>
          </p:cNvSpPr>
          <p:nvPr>
            <p:ph type="title"/>
          </p:nvPr>
        </p:nvSpPr>
        <p:spPr>
          <a:xfrm>
            <a:off x="539552" y="908720"/>
            <a:ext cx="8229600" cy="1143000"/>
          </a:xfrm>
        </p:spPr>
        <p:txBody>
          <a:bodyPr/>
          <a:lstStyle/>
          <a:p>
            <a:r>
              <a:rPr lang="zh-CN" altLang="en-US" dirty="0">
                <a:latin typeface="华文新魏" panose="02010800040101010101" pitchFamily="2" charset="-122"/>
                <a:ea typeface="华文新魏" panose="02010800040101010101" pitchFamily="2" charset="-122"/>
              </a:rPr>
              <a:t>工程重大安全事故罪</a:t>
            </a:r>
            <a:endParaRPr lang="zh-CN" altLang="en-US" dirty="0">
              <a:latin typeface="华文新魏" panose="02010800040101010101" pitchFamily="2" charset="-122"/>
              <a:ea typeface="华文新魏" panose="02010800040101010101" pitchFamily="2" charset="-122"/>
            </a:endParaRPr>
          </a:p>
        </p:txBody>
      </p:sp>
      <p:sp>
        <p:nvSpPr>
          <p:cNvPr id="199683" name="Rectangle 3"/>
          <p:cNvSpPr>
            <a:spLocks noGrp="1" noRot="1" noChangeArrowheads="1"/>
          </p:cNvSpPr>
          <p:nvPr>
            <p:ph type="body" idx="1"/>
          </p:nvPr>
        </p:nvSpPr>
        <p:spPr>
          <a:xfrm>
            <a:off x="539552" y="2332037"/>
            <a:ext cx="8229600" cy="4525963"/>
          </a:xfrm>
        </p:spPr>
        <p:txBody>
          <a:bodyPr/>
          <a:lstStyle/>
          <a:p>
            <a:r>
              <a:rPr lang="zh-CN" altLang="en-US" dirty="0">
                <a:latin typeface="华文新魏" panose="02010800040101010101" pitchFamily="2" charset="-122"/>
                <a:ea typeface="华文新魏" panose="02010800040101010101" pitchFamily="2" charset="-122"/>
              </a:rPr>
              <a:t>刑法第一百三十七条　建设单位、设计单位、施工单位、工程监理单位违反国家规定，降低工程质量标准，造成重大安全事故的，对直接责任人员，处五年以下有期徒刑或者拘役，并处罚金；后果特别严重的，处五年以上十年以下有期徒刑，并处罚金。 </a:t>
            </a: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rrowheads="1"/>
          </p:cNvSpPr>
          <p:nvPr>
            <p:ph type="title"/>
          </p:nvPr>
        </p:nvSpPr>
        <p:spPr>
          <a:xfrm>
            <a:off x="467544" y="836712"/>
            <a:ext cx="8229600" cy="1143000"/>
          </a:xfrm>
        </p:spPr>
        <p:txBody>
          <a:bodyPr/>
          <a:lstStyle/>
          <a:p>
            <a:r>
              <a:rPr lang="zh-CN" altLang="en-US" dirty="0">
                <a:latin typeface="华文新魏" panose="02010800040101010101" pitchFamily="2" charset="-122"/>
                <a:ea typeface="华文新魏" panose="02010800040101010101" pitchFamily="2" charset="-122"/>
              </a:rPr>
              <a:t>消防责任事故罪</a:t>
            </a:r>
            <a:endParaRPr lang="zh-CN" altLang="en-US" dirty="0">
              <a:latin typeface="华文新魏" panose="02010800040101010101" pitchFamily="2" charset="-122"/>
              <a:ea typeface="华文新魏" panose="02010800040101010101" pitchFamily="2" charset="-122"/>
            </a:endParaRPr>
          </a:p>
        </p:txBody>
      </p:sp>
      <p:sp>
        <p:nvSpPr>
          <p:cNvPr id="200707" name="Rectangle 3"/>
          <p:cNvSpPr>
            <a:spLocks noGrp="1" noRot="1" noChangeArrowheads="1"/>
          </p:cNvSpPr>
          <p:nvPr>
            <p:ph type="body" idx="1"/>
          </p:nvPr>
        </p:nvSpPr>
        <p:spPr>
          <a:xfrm>
            <a:off x="395536" y="1988840"/>
            <a:ext cx="8229600" cy="4525963"/>
          </a:xfrm>
        </p:spPr>
        <p:txBody>
          <a:bodyPr/>
          <a:lstStyle/>
          <a:p>
            <a:r>
              <a:rPr lang="zh-CN" altLang="en-US" dirty="0">
                <a:latin typeface="华文新魏" panose="02010800040101010101" pitchFamily="2" charset="-122"/>
                <a:ea typeface="华文新魏" panose="02010800040101010101" pitchFamily="2" charset="-122"/>
              </a:rPr>
              <a:t>第一百三十九条　违反消防管理法规，经消防监督机构通知采取改正措施而拒绝执行，造成严重后果的，对直接责任人员，处三年以下有期徒刑或者拘役；后果特别严重的，处三年以上七年以下有期徒刑。 </a:t>
            </a:r>
            <a:endParaRPr lang="zh-CN" altLang="en-US" dirty="0">
              <a:latin typeface="华文新魏" panose="02010800040101010101" pitchFamily="2" charset="-122"/>
              <a:ea typeface="华文新魏" panose="02010800040101010101" pitchFamily="2" charset="-122"/>
            </a:endParaRPr>
          </a:p>
        </p:txBody>
      </p:sp>
      <p:sp>
        <p:nvSpPr>
          <p:cNvPr id="4" name="Title 1"/>
          <p:cNvSpPr txBox="1"/>
          <p:nvPr/>
        </p:nvSpPr>
        <p:spPr>
          <a:xfrm>
            <a:off x="467544" y="0"/>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4400" b="1" i="0" u="none" strike="noStrike" kern="0" cap="none" spc="0" normalizeH="0" baseline="0" noProof="0" dirty="0" smtClean="0">
                <a:ln>
                  <a:noFill/>
                </a:ln>
                <a:solidFill>
                  <a:srgbClr val="FF0000"/>
                </a:solidFill>
                <a:effectLst/>
                <a:uLnTx/>
                <a:uFillTx/>
                <a:latin typeface="+mj-lt"/>
                <a:ea typeface="宋体" panose="02010600030101010101" pitchFamily="2" charset="-122"/>
                <a:cs typeface="+mj-cs"/>
              </a:rPr>
              <a:t>安全生产法</a:t>
            </a: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Rot="1" noChangeArrowheads="1"/>
          </p:cNvSpPr>
          <p:nvPr>
            <p:ph type="body" idx="1"/>
          </p:nvPr>
        </p:nvSpPr>
        <p:spPr>
          <a:xfrm>
            <a:off x="838200" y="1447800"/>
            <a:ext cx="7620000" cy="4114800"/>
          </a:xfrm>
        </p:spPr>
        <p:txBody>
          <a:bodyPr/>
          <a:lstStyle/>
          <a:p>
            <a:endParaRPr lang="en-US" altLang="zh-CN" dirty="0">
              <a:latin typeface="华文新魏" panose="02010800040101010101" pitchFamily="2" charset="-122"/>
              <a:ea typeface="华文新魏" panose="02010800040101010101" pitchFamily="2" charset="-122"/>
            </a:endParaRPr>
          </a:p>
          <a:p>
            <a:pPr algn="ctr">
              <a:buFont typeface="Wingdings" panose="05000000000000000000" pitchFamily="2" charset="2"/>
              <a:buNone/>
            </a:pPr>
            <a:r>
              <a:rPr lang="en-US" altLang="zh-CN" sz="8000" dirty="0">
                <a:latin typeface="华文新魏" panose="02010800040101010101" pitchFamily="2" charset="-122"/>
                <a:ea typeface="华文新魏" panose="02010800040101010101" pitchFamily="2" charset="-122"/>
              </a:rPr>
              <a:t>    </a:t>
            </a:r>
            <a:r>
              <a:rPr lang="zh-CN" altLang="en-US" sz="9600" dirty="0">
                <a:latin typeface="华文新魏" panose="02010800040101010101" pitchFamily="2" charset="-122"/>
                <a:ea typeface="华文新魏" panose="02010800040101010101" pitchFamily="2" charset="-122"/>
              </a:rPr>
              <a:t>谢谢</a:t>
            </a:r>
            <a:r>
              <a:rPr lang="zh-CN" altLang="en-US" sz="8000" dirty="0">
                <a:latin typeface="华文新魏" panose="02010800040101010101" pitchFamily="2" charset="-122"/>
                <a:ea typeface="华文新魏" panose="02010800040101010101" pitchFamily="2" charset="-122"/>
              </a:rPr>
              <a:t>！   </a:t>
            </a:r>
            <a:endParaRPr lang="zh-CN" altLang="en-US" sz="8000" dirty="0">
              <a:latin typeface="华文新魏" panose="02010800040101010101" pitchFamily="2" charset="-122"/>
              <a:ea typeface="华文新魏" panose="02010800040101010101" pitchFamily="2" charset="-122"/>
            </a:endParaRPr>
          </a:p>
        </p:txBody>
      </p:sp>
    </p:spTree>
  </p:cSld>
  <p:clrMapOvr>
    <a:masterClrMapping/>
  </p:clrMapOvr>
  <p:transition>
    <p:random/>
    <p:sndAc>
      <p:stSnd>
        <p:snd r:embed="rId1" name="projctor.wav"/>
      </p:stSnd>
    </p:sndAc>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16355</Words>
  <Application>WPS 演示</Application>
  <PresentationFormat>On-screen Show (4:3)</PresentationFormat>
  <Paragraphs>735</Paragraphs>
  <Slides>90</Slides>
  <Notes>24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90</vt:i4>
      </vt:variant>
    </vt:vector>
  </HeadingPairs>
  <TitlesOfParts>
    <vt:vector size="100" baseType="lpstr">
      <vt:lpstr>Arial</vt:lpstr>
      <vt:lpstr>宋体</vt:lpstr>
      <vt:lpstr>Wingdings</vt:lpstr>
      <vt:lpstr>华文新魏</vt:lpstr>
      <vt:lpstr>微软雅黑</vt:lpstr>
      <vt:lpstr>Arial</vt:lpstr>
      <vt:lpstr>Calibri</vt:lpstr>
      <vt:lpstr>Arial Unicode MS</vt:lpstr>
      <vt:lpstr>Courier New</vt:lpstr>
      <vt:lpstr>Office 主题</vt:lpstr>
      <vt:lpstr>安全法律法规培训 （管理层 ） </vt:lpstr>
      <vt:lpstr>《危险化学品安全管理条例》</vt:lpstr>
      <vt:lpstr>安全生产法</vt:lpstr>
      <vt:lpstr>安全生产法</vt:lpstr>
      <vt:lpstr>单位安全生产责任人</vt:lpstr>
      <vt:lpstr>政府的职责</vt:lpstr>
      <vt:lpstr>安全生产监督管理体制</vt:lpstr>
      <vt:lpstr> 第二章    生产经营单位的安全生产保障  </vt:lpstr>
      <vt:lpstr>一、具备安全生产条件</vt:lpstr>
      <vt:lpstr>二、生产经营单位的主要负责人的职责</vt:lpstr>
      <vt:lpstr>三、安全生产必须资金的保证主体</vt:lpstr>
      <vt:lpstr>四、机构设置与人员配备</vt:lpstr>
      <vt:lpstr>五、安全培训与资格认证</vt:lpstr>
      <vt:lpstr>PowerPoint 演示文稿</vt:lpstr>
      <vt:lpstr>PowerPoint 演示文稿</vt:lpstr>
      <vt:lpstr>六、建设项目“三同时”的规定</vt:lpstr>
      <vt:lpstr>七、安全条件论证和安全评价的规定</vt:lpstr>
      <vt:lpstr>八、安全设施与设备</vt:lpstr>
      <vt:lpstr>PowerPoint 演示文稿</vt:lpstr>
      <vt:lpstr>九、危险物品的安全管理</vt:lpstr>
      <vt:lpstr>PowerPoint 演示文稿</vt:lpstr>
      <vt:lpstr>危险物品、  重大危险源的含义</vt:lpstr>
      <vt:lpstr>PowerPoint 演示文稿</vt:lpstr>
      <vt:lpstr>PowerPoint 演示文稿</vt:lpstr>
      <vt:lpstr>PowerPoint 演示文稿</vt:lpstr>
      <vt:lpstr>十二、交叉作业的安全管理</vt:lpstr>
      <vt:lpstr>十三、对承包、承租的安全管理</vt:lpstr>
      <vt:lpstr>十四、单位主要负责人对事故抢救的责任</vt:lpstr>
      <vt:lpstr>十五、工伤保险</vt:lpstr>
      <vt:lpstr>工亡的赔偿</vt:lpstr>
      <vt:lpstr>PowerPoint 演示文稿</vt:lpstr>
      <vt:lpstr>一、对劳动合同的规定</vt:lpstr>
      <vt:lpstr>二、从业人员的权利 </vt:lpstr>
      <vt:lpstr>PowerPoint 演示文稿</vt:lpstr>
      <vt:lpstr>三、从业人员的义务</vt:lpstr>
      <vt:lpstr>四、工会的职权</vt:lpstr>
      <vt:lpstr> 第四章 安全生产的监督管理</vt:lpstr>
      <vt:lpstr>一、各级人民政府的责任</vt:lpstr>
      <vt:lpstr>二、负有安全生产监督管         理职责的部门的责任</vt:lpstr>
      <vt:lpstr>三、不得收费和推销         指定产品的规定</vt:lpstr>
      <vt:lpstr>四、负有安全生产监督管         理职责的部门的职权</vt:lpstr>
      <vt:lpstr>PowerPoint 演示文稿</vt:lpstr>
      <vt:lpstr>五、对安全生产监督         检查人员的要求</vt:lpstr>
      <vt:lpstr>六、相关部门的配合</vt:lpstr>
      <vt:lpstr>PowerPoint 演示文稿</vt:lpstr>
      <vt:lpstr>九、举  报</vt:lpstr>
      <vt:lpstr>PowerPoint 演示文稿</vt:lpstr>
      <vt:lpstr>十、新闻单位的义务及权利</vt:lpstr>
      <vt:lpstr>第 五 章   生产安全事故的应 急救援与调查处理</vt:lpstr>
      <vt:lpstr>一、事故的类别</vt:lpstr>
      <vt:lpstr>二、事故的报告与救援</vt:lpstr>
      <vt:lpstr>PowerPoint 演示文稿</vt:lpstr>
      <vt:lpstr>报告事故应当包括下列内容：</vt:lpstr>
      <vt:lpstr>二、事故的调查与处理</vt:lpstr>
      <vt:lpstr>PowerPoint 演示文稿</vt:lpstr>
      <vt:lpstr> 第六章  法律责任</vt:lpstr>
      <vt:lpstr>一、安全生产监管人员的法律责任</vt:lpstr>
      <vt:lpstr>二、安全生产监管部门法律责任</vt:lpstr>
      <vt:lpstr>三、安全评价、认证、检测、检验工作的机构的法律责任</vt:lpstr>
      <vt:lpstr>四、生产经营单位的决策机构、 主要负责人、个人经营的投资人对安全资金投入所负的法律责任</vt:lpstr>
      <vt:lpstr>五、生产经营单位的主要负责人未履行本法所负的法律责任</vt:lpstr>
      <vt:lpstr>六、 生产经营单位对安全机构设置、教育培训等方面所负的法律责任</vt:lpstr>
      <vt:lpstr>       七、生产经营单位对“三同时”、安全设施、设备及劳保用品方面所负的法律责任</vt:lpstr>
      <vt:lpstr>       七、生产经营单位对“三同时”、安全设施、设备及劳保用品方面所负的法律责任</vt:lpstr>
      <vt:lpstr>PowerPoint 演示文稿</vt:lpstr>
      <vt:lpstr> 八、生产、经营、储存危险物品所负的法律责任</vt:lpstr>
      <vt:lpstr> 九、生产经营单位对危险物品、危险源、危险作业所负的法律责任</vt:lpstr>
      <vt:lpstr>十、生产经营单位对发包、出租行为所负的法律责任</vt:lpstr>
      <vt:lpstr>PowerPoint 演示文稿</vt:lpstr>
      <vt:lpstr>十一、对交叉作业安全管理所负的法律责任</vt:lpstr>
      <vt:lpstr>十二、对员工宿舍安全所负的法律责任</vt:lpstr>
      <vt:lpstr> 十三、生产经营单位对劳动协议所负的法律责任</vt:lpstr>
      <vt:lpstr>十四、从业人员对违章行为所负的法律责任</vt:lpstr>
      <vt:lpstr> 十五、生产经营单位主要负责人对事故报告、抢救所负的法律责任</vt:lpstr>
      <vt:lpstr>十六、政府及安监部门对事故报告所负的法律责任</vt:lpstr>
      <vt:lpstr>十七、生产经营单位不具备安全生产条件所负的法律责任</vt:lpstr>
      <vt:lpstr>十八、发生安全生产事故责任  《生产安全事故报告和调查处理条例》</vt:lpstr>
      <vt:lpstr>PowerPoint 演示文稿</vt:lpstr>
      <vt:lpstr>PowerPoint 演示文稿</vt:lpstr>
      <vt:lpstr>十八、行政处罚权限的划分</vt:lpstr>
      <vt:lpstr>十九、有关事故赔偿的规定</vt:lpstr>
      <vt:lpstr>交通肇事罪</vt:lpstr>
      <vt:lpstr>重大责任事故罪</vt:lpstr>
      <vt:lpstr>重大劳动安全事故罪</vt:lpstr>
      <vt:lpstr>PowerPoint 演示文稿</vt:lpstr>
      <vt:lpstr>PowerPoint 演示文稿</vt:lpstr>
      <vt:lpstr>危险品肇事罪</vt:lpstr>
      <vt:lpstr>工程重大安全事故罪</vt:lpstr>
      <vt:lpstr>消防责任事故罪</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安全法律法规培训 （管理层 ） </dc:title>
  <dc:creator/>
  <cp:lastModifiedBy>Administrator</cp:lastModifiedBy>
  <cp:revision>17</cp:revision>
  <dcterms:created xsi:type="dcterms:W3CDTF">2020-08-05T09:14:36Z</dcterms:created>
  <dcterms:modified xsi:type="dcterms:W3CDTF">2020-08-05T09:15:03Z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2052-10.8.2.7119</vt:lpwstr>
  </property>
</Properties>
</file>