
<file path=[Content_Types].xml><?xml version="1.0" encoding="utf-8"?>
<Types xmlns="http://schemas.openxmlformats.org/package/2006/content-types">
  <Default Extension="jpeg" ContentType="image/jpeg"/>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438" r:id="rId5"/>
    <p:sldId id="547" r:id="rId6"/>
    <p:sldId id="548" r:id="rId7"/>
    <p:sldId id="565" r:id="rId8"/>
    <p:sldId id="566" r:id="rId9"/>
    <p:sldId id="567" r:id="rId10"/>
    <p:sldId id="549" r:id="rId11"/>
    <p:sldId id="556" r:id="rId12"/>
    <p:sldId id="559" r:id="rId13"/>
    <p:sldId id="557" r:id="rId14"/>
    <p:sldId id="560" r:id="rId15"/>
    <p:sldId id="563" r:id="rId16"/>
    <p:sldId id="562" r:id="rId17"/>
    <p:sldId id="564" r:id="rId18"/>
    <p:sldId id="433" r:id="rId19"/>
    <p:sldId id="437" r:id="rId20"/>
    <p:sldId id="513" r:id="rId21"/>
    <p:sldId id="515" r:id="rId22"/>
    <p:sldId id="519" r:id="rId23"/>
    <p:sldId id="514" r:id="rId24"/>
    <p:sldId id="517" r:id="rId25"/>
    <p:sldId id="516" r:id="rId26"/>
    <p:sldId id="518" r:id="rId27"/>
    <p:sldId id="545" r:id="rId28"/>
    <p:sldId id="535" r:id="rId29"/>
    <p:sldId id="538" r:id="rId30"/>
    <p:sldId id="537" r:id="rId31"/>
    <p:sldId id="541" r:id="rId32"/>
    <p:sldId id="540" r:id="rId33"/>
    <p:sldId id="539" r:id="rId34"/>
    <p:sldId id="542" r:id="rId35"/>
    <p:sldId id="543" r:id="rId36"/>
    <p:sldId id="544" r:id="rId37"/>
    <p:sldId id="465" r:id="rId38"/>
  </p:sldIdLst>
  <p:sldSz cx="9144000" cy="6858000" type="screen4x3"/>
  <p:notesSz cx="6858000" cy="9144000"/>
  <p:defaultTextStyle>
    <a:defPPr>
      <a:defRPr lang="zh-CN"/>
    </a:defPPr>
    <a:lvl1pPr marL="0" lvl="0"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2FDB2607-1784-4EEB-B798-7EB5836EED8A}">
        <p14:showMediaCtrls xmlns:p14="http://schemas.microsoft.com/office/powerpoint/2010/main" val="1"/>
      </p:ext>
    </p:extLst>
  </p:showPr>
  <p:clrMru>
    <a:srgbClr val="000000"/>
    <a:srgbClr val="0066FF"/>
    <a:srgbClr val="CC0000"/>
    <a:srgbClr val="FF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28"/>
    <p:restoredTop sz="83986"/>
  </p:normalViewPr>
  <p:slideViewPr>
    <p:cSldViewPr showGuides="1">
      <p:cViewPr>
        <p:scale>
          <a:sx n="75" d="100"/>
          <a:sy n="75" d="100"/>
        </p:scale>
        <p:origin x="-912" y="-246"/>
      </p:cViewPr>
      <p:guideLst>
        <p:guide orient="horz" pos="2208"/>
        <p:guide pos="2880"/>
      </p:guideLst>
    </p:cSldViewPr>
  </p:slideViewPr>
  <p:outlineViewPr>
    <p:cViewPr>
      <p:scale>
        <a:sx n="25" d="100"/>
        <a:sy n="25" d="100"/>
      </p:scale>
      <p:origin x="0" y="0"/>
    </p:cViewPr>
  </p:outlineViewPr>
  <p:notesTextViewPr>
    <p:cViewPr>
      <p:scale>
        <a:sx n="100" d="100"/>
        <a:sy n="100" d="100"/>
      </p:scale>
      <p:origin x="0" y="0"/>
    </p:cViewPr>
  </p:notesTextViewPr>
  <p:sorterViewPr showFormatting="0">
    <p:cViewPr>
      <p:scale>
        <a:sx n="100" d="100"/>
        <a:sy n="100" d="100"/>
      </p:scale>
      <p:origin x="0" y="1688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8786" name="Rectangle 2"/>
          <p:cNvSpPr>
            <a:spLocks noGrp="1" noChangeArrowheads="1"/>
          </p:cNvSpPr>
          <p:nvPr>
            <p:ph type="hdr" sz="quarter"/>
          </p:nvPr>
        </p:nvSpPr>
        <p:spPr bwMode="auto">
          <a:xfrm>
            <a:off x="0" y="0"/>
            <a:ext cx="2971800" cy="457200"/>
          </a:xfrm>
          <a:prstGeom prst="rect">
            <a:avLst/>
          </a:prstGeom>
          <a:noFill/>
          <a:ln w="9525">
            <a:noFill/>
            <a:miter lim="800000"/>
          </a:ln>
          <a:effectLst/>
        </p:spPr>
        <p:txBody>
          <a:bodyPr vert="horz" wrap="square" lIns="91440" tIns="45720" rIns="91440" bIns="45720" numCol="1" anchor="t" anchorCtr="0" compatLnSpc="1"/>
          <a:lstStyle>
            <a:lvl1pPr algn="l">
              <a:defRPr kumimoji="1" sz="1200" smtClean="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8787" name="Rectangle 3"/>
          <p:cNvSpPr>
            <a:spLocks noGrp="1" noChangeArrowheads="1"/>
          </p:cNvSpPr>
          <p:nvPr>
            <p:ph type="dt" idx="1"/>
          </p:nvPr>
        </p:nvSpPr>
        <p:spPr bwMode="auto">
          <a:xfrm>
            <a:off x="3884613" y="0"/>
            <a:ext cx="2971800" cy="457200"/>
          </a:xfrm>
          <a:prstGeom prst="rect">
            <a:avLst/>
          </a:prstGeom>
          <a:noFill/>
          <a:ln w="9525">
            <a:noFill/>
            <a:miter lim="800000"/>
          </a:ln>
          <a:effectLst/>
        </p:spPr>
        <p:txBody>
          <a:bodyPr vert="horz" wrap="square" lIns="91440" tIns="45720" rIns="91440" bIns="45720" numCol="1" anchor="t" anchorCtr="0" compatLnSpc="1"/>
          <a:lstStyle>
            <a:lvl1pPr algn="r">
              <a:defRPr kumimoji="1" sz="1200" smtClean="0">
                <a:latin typeface="Times New Roman" panose="02020603050405020304" pitchFamily="18"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3732" name="Rectangle 4"/>
          <p:cNvSpPr>
            <a:spLocks noRot="1" noTextEdit="1"/>
          </p:cNvSpPr>
          <p:nvPr>
            <p:ph type="sldImg" idx="2"/>
          </p:nvPr>
        </p:nvSpPr>
        <p:spPr>
          <a:xfrm>
            <a:off x="1143000" y="685800"/>
            <a:ext cx="4572000" cy="3429000"/>
          </a:xfrm>
          <a:prstGeom prst="rect">
            <a:avLst/>
          </a:prstGeom>
          <a:noFill/>
          <a:ln w="9525" cap="flat" cmpd="sng">
            <a:solidFill>
              <a:srgbClr val="000000"/>
            </a:solidFill>
            <a:prstDash val="solid"/>
            <a:miter/>
            <a:headEnd type="none" w="med" len="med"/>
            <a:tailEnd type="none" w="med" len="med"/>
          </a:ln>
        </p:spPr>
      </p:sp>
      <p:sp>
        <p:nvSpPr>
          <p:cNvPr id="118789" name="Rectangle 5"/>
          <p:cNvSpPr>
            <a:spLocks noGrp="1" noChangeArrowheads="1"/>
          </p:cNvSpPr>
          <p:nvPr>
            <p:ph type="body" sz="quarter" idx="3"/>
          </p:nvPr>
        </p:nvSpPr>
        <p:spPr bwMode="auto">
          <a:xfrm>
            <a:off x="685800" y="4343400"/>
            <a:ext cx="5486400" cy="411480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8790" name="Rectangle 6"/>
          <p:cNvSpPr>
            <a:spLocks noGrp="1" noChangeArrowheads="1"/>
          </p:cNvSpPr>
          <p:nvPr>
            <p:ph type="ftr" sz="quarter" idx="4"/>
          </p:nvPr>
        </p:nvSpPr>
        <p:spPr bwMode="auto">
          <a:xfrm>
            <a:off x="0" y="8685213"/>
            <a:ext cx="2971800" cy="457200"/>
          </a:xfrm>
          <a:prstGeom prst="rect">
            <a:avLst/>
          </a:prstGeom>
          <a:noFill/>
          <a:ln w="9525">
            <a:noFill/>
            <a:miter lim="800000"/>
          </a:ln>
          <a:effectLst/>
        </p:spPr>
        <p:txBody>
          <a:bodyPr vert="horz" wrap="square" lIns="91440" tIns="45720" rIns="91440" bIns="45720" numCol="1" anchor="b" anchorCtr="0" compatLnSpc="1"/>
          <a:lstStyle>
            <a:lvl1pPr algn="l">
              <a:defRPr kumimoji="1" sz="1200" smtClean="0">
                <a:latin typeface="Times New Roman" panose="02020603050405020304" pitchFamily="18"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1" lang="en-US" altLang="zh-CN" sz="12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8791"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a:effectLst/>
        </p:spPr>
        <p:txBody>
          <a:bodyPr vert="horz" wrap="square" lIns="91440" tIns="45720" rIns="91440" bIns="45720" numCol="1" anchor="b" anchorCtr="0" compatLnSpc="1"/>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4" name="Rectangle 7"/>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
        <p:nvSpPr>
          <p:cNvPr id="74755" name="Rectangle 2"/>
          <p:cNvSpPr>
            <a:spLocks noRot="1" noTextEdit="1"/>
          </p:cNvSpPr>
          <p:nvPr>
            <p:ph type="sldImg"/>
          </p:nvPr>
        </p:nvSpPr>
        <p:spPr>
          <a:ln/>
        </p:spPr>
      </p:sp>
      <p:sp>
        <p:nvSpPr>
          <p:cNvPr id="74756" name="Rectangle 3"/>
          <p:cNvSpPr>
            <a:spLocks noGrp="1"/>
          </p:cNvSpPr>
          <p:nvPr>
            <p:ph type="body" idx="1"/>
          </p:nvPr>
        </p:nvSpPr>
        <p:spPr>
          <a:ln/>
        </p:spPr>
        <p:txBody>
          <a:bodyPr wrap="square" lIns="91440" tIns="45720" rIns="91440" bIns="45720" anchor="t"/>
          <a:p>
            <a:pPr lvl="0" eaLnBrk="1" hangingPunct="1"/>
            <a:endParaRPr lang="zh-CN"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Rectangle 7"/>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latin typeface="Times New Roman" panose="02020603050405020304" pitchFamily="18" charset="0"/>
              </a:rPr>
            </a:fld>
            <a:endParaRPr lang="en-US" altLang="zh-CN" sz="1200" dirty="0">
              <a:latin typeface="Times New Roman" panose="02020603050405020304" pitchFamily="18" charset="0"/>
            </a:endParaRPr>
          </a:p>
        </p:txBody>
      </p:sp>
      <p:sp>
        <p:nvSpPr>
          <p:cNvPr id="75779" name="Rectangle 2"/>
          <p:cNvSpPr>
            <a:spLocks noRot="1" noTextEdit="1"/>
          </p:cNvSpPr>
          <p:nvPr>
            <p:ph type="sldImg"/>
          </p:nvPr>
        </p:nvSpPr>
        <p:spPr>
          <a:ln/>
        </p:spPr>
      </p:sp>
      <p:sp>
        <p:nvSpPr>
          <p:cNvPr id="75780" name="Rectangle 3"/>
          <p:cNvSpPr>
            <a:spLocks noGrp="1"/>
          </p:cNvSpPr>
          <p:nvPr>
            <p:ph type="body" idx="1"/>
          </p:nvPr>
        </p:nvSpPr>
        <p:spPr>
          <a:ln/>
        </p:spPr>
        <p:txBody>
          <a:bodyPr wrap="square" lIns="91440" tIns="45720" rIns="91440" bIns="45720" anchor="t"/>
          <a:p>
            <a:pPr lvl="0" eaLnBrk="1" hangingPunct="1"/>
            <a:endParaRPr lang="zh-CN" altLang="zh-CN" sz="24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0" y="1600200"/>
            <a:ext cx="8229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剪贴画占位符 3"/>
          <p:cNvSpPr>
            <a:spLocks noGrp="1"/>
          </p:cNvSpPr>
          <p:nvPr>
            <p:ph type="clipArt" sz="half" idx="2"/>
          </p:nvPr>
        </p:nvSpPr>
        <p:spPr>
          <a:xfrm>
            <a:off x="4648200" y="1600200"/>
            <a:ext cx="4038600" cy="4525963"/>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Tx/>
              <a:buChar char="•"/>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07234" name="Rectangle 2"/>
          <p:cNvSpPr>
            <a:spLocks noGrp="1"/>
          </p:cNvSpPr>
          <p:nvPr>
            <p:ph type="title"/>
          </p:nvPr>
        </p:nvSpPr>
        <p:spPr>
          <a:xfrm>
            <a:off x="457200" y="274638"/>
            <a:ext cx="8229600" cy="1143000"/>
          </a:xfrm>
          <a:prstGeom prst="rect">
            <a:avLst/>
          </a:prstGeom>
          <a:noFill/>
          <a:ln w="9525">
            <a:noFill/>
          </a:ln>
        </p:spPr>
        <p:txBody>
          <a:bodyPr anchor="ctr"/>
          <a:p>
            <a:pPr lvl="0"/>
            <a:r>
              <a:rPr lang="zh-CN" altLang="en-US" dirty="0"/>
              <a:t>单击此处编辑母版标题样式</a:t>
            </a:r>
            <a:endParaRPr lang="zh-CN" altLang="en-US" dirty="0"/>
          </a:p>
        </p:txBody>
      </p:sp>
      <p:sp>
        <p:nvSpPr>
          <p:cNvPr id="607235" name="Rectangle 3"/>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07236" name="Rectangle 4"/>
          <p:cNvSpPr>
            <a:spLocks noGrp="1" noChangeArrowheads="1"/>
          </p:cNvSpPr>
          <p:nvPr>
            <p:ph type="dt" sz="half" idx="2"/>
          </p:nvPr>
        </p:nvSpPr>
        <p:spPr bwMode="auto">
          <a:xfrm>
            <a:off x="457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l">
              <a:defRPr sz="1400" smtClean="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7237" name="Rectangle 5"/>
          <p:cNvSpPr>
            <a:spLocks noGrp="1" noChangeArrowheads="1"/>
          </p:cNvSpPr>
          <p:nvPr>
            <p:ph type="ftr" sz="quarter" idx="3"/>
          </p:nvPr>
        </p:nvSpPr>
        <p:spPr bwMode="auto">
          <a:xfrm>
            <a:off x="3124200" y="6245225"/>
            <a:ext cx="2895600" cy="476250"/>
          </a:xfrm>
          <a:prstGeom prst="rect">
            <a:avLst/>
          </a:prstGeom>
          <a:noFill/>
          <a:ln w="9525">
            <a:noFill/>
            <a:miter lim="800000"/>
          </a:ln>
          <a:effectLst/>
        </p:spPr>
        <p:txBody>
          <a:bodyPr vert="horz" wrap="square" lIns="91440" tIns="45720" rIns="91440" bIns="45720" numCol="1" anchor="t" anchorCtr="0" compatLnSpc="1"/>
          <a:lstStyle>
            <a:lvl1pPr>
              <a:defRPr sz="1400" smtClean="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7238" name="Rectangle 6"/>
          <p:cNvSpPr>
            <a:spLocks noGrp="1" noChangeArrowheads="1"/>
          </p:cNvSpPr>
          <p:nvPr>
            <p:ph type="sldNum" sz="quarter" idx="4"/>
          </p:nvPr>
        </p:nvSpPr>
        <p:spPr bwMode="auto">
          <a:xfrm>
            <a:off x="6553200" y="6245225"/>
            <a:ext cx="2133600" cy="476250"/>
          </a:xfrm>
          <a:prstGeom prst="rect">
            <a:avLst/>
          </a:prstGeom>
          <a:noFill/>
          <a:ln w="9525">
            <a:noFill/>
            <a:miter lim="800000"/>
          </a:ln>
          <a:effectLst/>
        </p:spPr>
        <p:txBody>
          <a:bodyPr vert="horz" wrap="square" lIns="91440" tIns="45720" rIns="91440" bIns="45720" numCol="1" anchor="t" anchorCtr="0" compatLnSpc="1"/>
          <a:lstStyle>
            <a:lvl1pPr algn="r">
              <a:defRPr sz="1400"/>
            </a:lvl1pPr>
          </a:lstStyle>
          <a:p>
            <a:pPr lvl="0" eaLnBrk="1" hangingPunct="1"/>
            <a:fld id="{9A0DB2DC-4C9A-4742-B13C-FB6460FD3503}" type="slidenum">
              <a:rPr lang="en-US" altLang="zh-CN">
                <a:latin typeface="Arial" panose="020B0604020202020204" pitchFamily="34" charset="0"/>
              </a:rPr>
            </a:fld>
            <a:endParaRPr lang="en-US" altLang="zh-CN">
              <a:latin typeface="Arial" panose="020B0604020202020204" pitchFamily="34" charset="0"/>
            </a:endParaRPr>
          </a:p>
        </p:txBody>
      </p:sp>
      <p:pic>
        <p:nvPicPr>
          <p:cNvPr id="1031" name="Picture 7" descr="中国石化LOGO"/>
          <p:cNvPicPr>
            <a:picLocks noChangeAspect="1"/>
          </p:cNvPicPr>
          <p:nvPr userDrawn="1"/>
        </p:nvPicPr>
        <p:blipFill>
          <a:blip r:embed="rId14"/>
          <a:stretch>
            <a:fillRect/>
          </a:stretch>
        </p:blipFill>
        <p:spPr>
          <a:xfrm>
            <a:off x="0" y="0"/>
            <a:ext cx="9144000" cy="998538"/>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fill="hold">
                                          <p:stCondLst>
                                            <p:cond delay="0"/>
                                          </p:stCondLst>
                                        </p:cTn>
                                        <p:tgtEl>
                                          <p:spTgt spid="607234"/>
                                        </p:tgtEl>
                                        <p:attrNameLst>
                                          <p:attrName>style.visibility</p:attrName>
                                        </p:attrNameLst>
                                      </p:cBhvr>
                                      <p:to>
                                        <p:strVal val="visible"/>
                                      </p:to>
                                    </p:set>
                                    <p:anim calcmode="lin" valueType="num">
                                      <p:cBhvr>
                                        <p:cTn id="7" dur="1000" fill="hold"/>
                                        <p:tgtEl>
                                          <p:spTgt spid="607234"/>
                                        </p:tgtEl>
                                        <p:attrNameLst>
                                          <p:attrName>ppt_x</p:attrName>
                                        </p:attrNameLst>
                                      </p:cBhvr>
                                      <p:tavLst>
                                        <p:tav tm="0">
                                          <p:val>
                                            <p:strVal val="#ppt_x-.2"/>
                                          </p:val>
                                        </p:tav>
                                        <p:tav tm="100000">
                                          <p:val>
                                            <p:strVal val="#ppt_x"/>
                                          </p:val>
                                        </p:tav>
                                      </p:tavLst>
                                    </p:anim>
                                    <p:anim calcmode="lin" valueType="num">
                                      <p:cBhvr>
                                        <p:cTn id="8" dur="1000" fill="hold"/>
                                        <p:tgtEl>
                                          <p:spTgt spid="607234"/>
                                        </p:tgtEl>
                                        <p:attrNameLst>
                                          <p:attrName>ppt_y</p:attrName>
                                        </p:attrNameLst>
                                      </p:cBhvr>
                                      <p:tavLst>
                                        <p:tav tm="0">
                                          <p:val>
                                            <p:strVal val="#ppt_y"/>
                                          </p:val>
                                        </p:tav>
                                        <p:tav tm="100000">
                                          <p:val>
                                            <p:strVal val="#ppt_y"/>
                                          </p:val>
                                        </p:tav>
                                      </p:tavLst>
                                    </p:anim>
                                    <p:animEffect transition="in" filter="wipe(right)" prLst="gradientSize: 0.1">
                                      <p:cBhvr>
                                        <p:cTn id="9" dur="1000"/>
                                        <p:tgtEl>
                                          <p:spTgt spid="607234"/>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fill="hold">
                                          <p:stCondLst>
                                            <p:cond delay="0"/>
                                          </p:stCondLst>
                                        </p:cTn>
                                        <p:tgtEl>
                                          <p:spTgt spid="607235">
                                            <p:txEl>
                                              <p:charRg st="0" end="13"/>
                                            </p:txEl>
                                          </p:spTgt>
                                        </p:tgtEl>
                                        <p:attrNameLst>
                                          <p:attrName>style.visibility</p:attrName>
                                        </p:attrNameLst>
                                      </p:cBhvr>
                                      <p:to>
                                        <p:strVal val="visible"/>
                                      </p:to>
                                    </p:set>
                                    <p:animEffect transition="in" filter="fade">
                                      <p:cBhvr>
                                        <p:cTn id="14" dur="500"/>
                                        <p:tgtEl>
                                          <p:spTgt spid="607235">
                                            <p:txEl>
                                              <p:charRg st="0" end="13"/>
                                            </p:txEl>
                                          </p:spTgt>
                                        </p:tgtEl>
                                      </p:cBhvr>
                                    </p:animEffect>
                                    <p:anim calcmode="lin" valueType="num">
                                      <p:cBhvr>
                                        <p:cTn id="15" dur="500" fill="hold"/>
                                        <p:tgtEl>
                                          <p:spTgt spid="607235">
                                            <p:txEl>
                                              <p:charRg st="0" end="13"/>
                                            </p:txEl>
                                          </p:spTgt>
                                        </p:tgtEl>
                                        <p:attrNameLst>
                                          <p:attrName>ppt_x</p:attrName>
                                        </p:attrNameLst>
                                      </p:cBhvr>
                                      <p:tavLst>
                                        <p:tav tm="0">
                                          <p:val>
                                            <p:strVal val="#ppt_x"/>
                                          </p:val>
                                        </p:tav>
                                        <p:tav tm="100000">
                                          <p:val>
                                            <p:strVal val="#ppt_x"/>
                                          </p:val>
                                        </p:tav>
                                      </p:tavLst>
                                    </p:anim>
                                    <p:anim calcmode="lin" valueType="num">
                                      <p:cBhvr>
                                        <p:cTn id="16" dur="500" fill="hold"/>
                                        <p:tgtEl>
                                          <p:spTgt spid="607235">
                                            <p:txEl>
                                              <p:charRg st="0" end="13"/>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fill="hold">
                                          <p:stCondLst>
                                            <p:cond delay="0"/>
                                          </p:stCondLst>
                                        </p:cTn>
                                        <p:tgtEl>
                                          <p:spTgt spid="607235">
                                            <p:txEl>
                                              <p:charRg st="13" end="17"/>
                                            </p:txEl>
                                          </p:spTgt>
                                        </p:tgtEl>
                                        <p:attrNameLst>
                                          <p:attrName>style.visibility</p:attrName>
                                        </p:attrNameLst>
                                      </p:cBhvr>
                                      <p:to>
                                        <p:strVal val="visible"/>
                                      </p:to>
                                    </p:set>
                                    <p:animEffect transition="in" filter="fade">
                                      <p:cBhvr>
                                        <p:cTn id="19" dur="500"/>
                                        <p:tgtEl>
                                          <p:spTgt spid="607235">
                                            <p:txEl>
                                              <p:charRg st="13" end="17"/>
                                            </p:txEl>
                                          </p:spTgt>
                                        </p:tgtEl>
                                      </p:cBhvr>
                                    </p:animEffect>
                                    <p:anim calcmode="lin" valueType="num">
                                      <p:cBhvr>
                                        <p:cTn id="20" dur="500" fill="hold"/>
                                        <p:tgtEl>
                                          <p:spTgt spid="607235">
                                            <p:txEl>
                                              <p:charRg st="13" end="17"/>
                                            </p:txEl>
                                          </p:spTgt>
                                        </p:tgtEl>
                                        <p:attrNameLst>
                                          <p:attrName>ppt_x</p:attrName>
                                        </p:attrNameLst>
                                      </p:cBhvr>
                                      <p:tavLst>
                                        <p:tav tm="0">
                                          <p:val>
                                            <p:strVal val="#ppt_x"/>
                                          </p:val>
                                        </p:tav>
                                        <p:tav tm="100000">
                                          <p:val>
                                            <p:strVal val="#ppt_x"/>
                                          </p:val>
                                        </p:tav>
                                      </p:tavLst>
                                    </p:anim>
                                    <p:anim calcmode="lin" valueType="num">
                                      <p:cBhvr>
                                        <p:cTn id="21" dur="500" fill="hold"/>
                                        <p:tgtEl>
                                          <p:spTgt spid="607235">
                                            <p:txEl>
                                              <p:charRg st="13" end="17"/>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fill="hold">
                                          <p:stCondLst>
                                            <p:cond delay="0"/>
                                          </p:stCondLst>
                                        </p:cTn>
                                        <p:tgtEl>
                                          <p:spTgt spid="607235">
                                            <p:txEl>
                                              <p:charRg st="17" end="21"/>
                                            </p:txEl>
                                          </p:spTgt>
                                        </p:tgtEl>
                                        <p:attrNameLst>
                                          <p:attrName>style.visibility</p:attrName>
                                        </p:attrNameLst>
                                      </p:cBhvr>
                                      <p:to>
                                        <p:strVal val="visible"/>
                                      </p:to>
                                    </p:set>
                                    <p:animEffect transition="in" filter="fade">
                                      <p:cBhvr>
                                        <p:cTn id="24" dur="500"/>
                                        <p:tgtEl>
                                          <p:spTgt spid="607235">
                                            <p:txEl>
                                              <p:charRg st="17" end="21"/>
                                            </p:txEl>
                                          </p:spTgt>
                                        </p:tgtEl>
                                      </p:cBhvr>
                                    </p:animEffect>
                                    <p:anim calcmode="lin" valueType="num">
                                      <p:cBhvr>
                                        <p:cTn id="25" dur="500" fill="hold"/>
                                        <p:tgtEl>
                                          <p:spTgt spid="607235">
                                            <p:txEl>
                                              <p:charRg st="17" end="21"/>
                                            </p:txEl>
                                          </p:spTgt>
                                        </p:tgtEl>
                                        <p:attrNameLst>
                                          <p:attrName>ppt_x</p:attrName>
                                        </p:attrNameLst>
                                      </p:cBhvr>
                                      <p:tavLst>
                                        <p:tav tm="0">
                                          <p:val>
                                            <p:strVal val="#ppt_x"/>
                                          </p:val>
                                        </p:tav>
                                        <p:tav tm="100000">
                                          <p:val>
                                            <p:strVal val="#ppt_x"/>
                                          </p:val>
                                        </p:tav>
                                      </p:tavLst>
                                    </p:anim>
                                    <p:anim calcmode="lin" valueType="num">
                                      <p:cBhvr>
                                        <p:cTn id="26" dur="500" fill="hold"/>
                                        <p:tgtEl>
                                          <p:spTgt spid="607235">
                                            <p:txEl>
                                              <p:charRg st="17" end="21"/>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fill="hold">
                                          <p:stCondLst>
                                            <p:cond delay="0"/>
                                          </p:stCondLst>
                                        </p:cTn>
                                        <p:tgtEl>
                                          <p:spTgt spid="607235">
                                            <p:txEl>
                                              <p:charRg st="21" end="25"/>
                                            </p:txEl>
                                          </p:spTgt>
                                        </p:tgtEl>
                                        <p:attrNameLst>
                                          <p:attrName>style.visibility</p:attrName>
                                        </p:attrNameLst>
                                      </p:cBhvr>
                                      <p:to>
                                        <p:strVal val="visible"/>
                                      </p:to>
                                    </p:set>
                                    <p:animEffect transition="in" filter="fade">
                                      <p:cBhvr>
                                        <p:cTn id="29" dur="500"/>
                                        <p:tgtEl>
                                          <p:spTgt spid="607235">
                                            <p:txEl>
                                              <p:charRg st="21" end="25"/>
                                            </p:txEl>
                                          </p:spTgt>
                                        </p:tgtEl>
                                      </p:cBhvr>
                                    </p:animEffect>
                                    <p:anim calcmode="lin" valueType="num">
                                      <p:cBhvr>
                                        <p:cTn id="30" dur="500" fill="hold"/>
                                        <p:tgtEl>
                                          <p:spTgt spid="607235">
                                            <p:txEl>
                                              <p:charRg st="21" end="25"/>
                                            </p:txEl>
                                          </p:spTgt>
                                        </p:tgtEl>
                                        <p:attrNameLst>
                                          <p:attrName>ppt_x</p:attrName>
                                        </p:attrNameLst>
                                      </p:cBhvr>
                                      <p:tavLst>
                                        <p:tav tm="0">
                                          <p:val>
                                            <p:strVal val="#ppt_x"/>
                                          </p:val>
                                        </p:tav>
                                        <p:tav tm="100000">
                                          <p:val>
                                            <p:strVal val="#ppt_x"/>
                                          </p:val>
                                        </p:tav>
                                      </p:tavLst>
                                    </p:anim>
                                    <p:anim calcmode="lin" valueType="num">
                                      <p:cBhvr>
                                        <p:cTn id="31" dur="500" fill="hold"/>
                                        <p:tgtEl>
                                          <p:spTgt spid="607235">
                                            <p:txEl>
                                              <p:charRg st="21" end="25"/>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fill="hold">
                                          <p:stCondLst>
                                            <p:cond delay="0"/>
                                          </p:stCondLst>
                                        </p:cTn>
                                        <p:tgtEl>
                                          <p:spTgt spid="607235">
                                            <p:txEl>
                                              <p:charRg st="25" end="29"/>
                                            </p:txEl>
                                          </p:spTgt>
                                        </p:tgtEl>
                                        <p:attrNameLst>
                                          <p:attrName>style.visibility</p:attrName>
                                        </p:attrNameLst>
                                      </p:cBhvr>
                                      <p:to>
                                        <p:strVal val="visible"/>
                                      </p:to>
                                    </p:set>
                                    <p:animEffect transition="in" filter="fade">
                                      <p:cBhvr>
                                        <p:cTn id="34" dur="500"/>
                                        <p:tgtEl>
                                          <p:spTgt spid="607235">
                                            <p:txEl>
                                              <p:charRg st="25" end="29"/>
                                            </p:txEl>
                                          </p:spTgt>
                                        </p:tgtEl>
                                      </p:cBhvr>
                                    </p:animEffect>
                                    <p:anim calcmode="lin" valueType="num">
                                      <p:cBhvr>
                                        <p:cTn id="35" dur="500" fill="hold"/>
                                        <p:tgtEl>
                                          <p:spTgt spid="607235">
                                            <p:txEl>
                                              <p:charRg st="25" end="29"/>
                                            </p:txEl>
                                          </p:spTgt>
                                        </p:tgtEl>
                                        <p:attrNameLst>
                                          <p:attrName>ppt_x</p:attrName>
                                        </p:attrNameLst>
                                      </p:cBhvr>
                                      <p:tavLst>
                                        <p:tav tm="0">
                                          <p:val>
                                            <p:strVal val="#ppt_x"/>
                                          </p:val>
                                        </p:tav>
                                        <p:tav tm="100000">
                                          <p:val>
                                            <p:strVal val="#ppt_x"/>
                                          </p:val>
                                        </p:tav>
                                      </p:tavLst>
                                    </p:anim>
                                    <p:anim calcmode="lin" valueType="num">
                                      <p:cBhvr>
                                        <p:cTn id="36" dur="500" fill="hold"/>
                                        <p:tgtEl>
                                          <p:spTgt spid="607235">
                                            <p:txEl>
                                              <p:charRg st="25" end="2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4" grpId="0"/>
      <p:bldP spid="607235" grpId="0" build="p">
        <p:tmplLst>
          <p:tmpl lvl="1">
            <p:tnLst>
              <p:par>
                <p:cTn presetID="44" presetClass="entr" presetSubtype="0" fill="hold" nodeType="clickEffect">
                  <p:stCondLst>
                    <p:cond delay="0"/>
                  </p:stCondLst>
                  <p:childTnLst>
                    <p:set>
                      <p:cBhvr>
                        <p:cTn fill="hold">
                          <p:stCondLst>
                            <p:cond delay="0"/>
                          </p:stCondLst>
                        </p:cTn>
                        <p:tgtEl>
                          <p:spTgt spid="607235"/>
                        </p:tgtEl>
                        <p:attrNameLst>
                          <p:attrName>style.visibility</p:attrName>
                        </p:attrNameLst>
                      </p:cBhvr>
                      <p:to>
                        <p:strVal val="visible"/>
                      </p:to>
                    </p:set>
                    <p:animEffect transition="in" filter="fade">
                      <p:cBhvr>
                        <p:cTn dur="500"/>
                        <p:tgtEl>
                          <p:spTgt spid="607235"/>
                        </p:tgtEl>
                      </p:cBhvr>
                    </p:animEffect>
                    <p:anim calcmode="lin" valueType="num">
                      <p:cBhvr>
                        <p:cTn dur="500" fill="hold"/>
                        <p:tgtEl>
                          <p:spTgt spid="607235"/>
                        </p:tgtEl>
                        <p:attrNameLst>
                          <p:attrName>ppt_x</p:attrName>
                        </p:attrNameLst>
                      </p:cBhvr>
                      <p:tavLst>
                        <p:tav tm="0">
                          <p:val>
                            <p:strVal val="#ppt_x"/>
                          </p:val>
                        </p:tav>
                        <p:tav tm="100000">
                          <p:val>
                            <p:strVal val="#ppt_x"/>
                          </p:val>
                        </p:tav>
                      </p:tavLst>
                    </p:anim>
                    <p:anim calcmode="lin" valueType="num">
                      <p:cBhvr>
                        <p:cTn dur="500" fill="hold"/>
                        <p:tgtEl>
                          <p:spTgt spid="607235"/>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fill="hold">
                          <p:stCondLst>
                            <p:cond delay="0"/>
                          </p:stCondLst>
                        </p:cTn>
                        <p:tgtEl>
                          <p:spTgt spid="607235"/>
                        </p:tgtEl>
                        <p:attrNameLst>
                          <p:attrName>style.visibility</p:attrName>
                        </p:attrNameLst>
                      </p:cBhvr>
                      <p:to>
                        <p:strVal val="visible"/>
                      </p:to>
                    </p:set>
                    <p:animEffect transition="in" filter="fade">
                      <p:cBhvr>
                        <p:cTn dur="500"/>
                        <p:tgtEl>
                          <p:spTgt spid="607235"/>
                        </p:tgtEl>
                      </p:cBhvr>
                    </p:animEffect>
                    <p:anim calcmode="lin" valueType="num">
                      <p:cBhvr>
                        <p:cTn dur="500" fill="hold"/>
                        <p:tgtEl>
                          <p:spTgt spid="607235"/>
                        </p:tgtEl>
                        <p:attrNameLst>
                          <p:attrName>ppt_x</p:attrName>
                        </p:attrNameLst>
                      </p:cBhvr>
                      <p:tavLst>
                        <p:tav tm="0">
                          <p:val>
                            <p:strVal val="#ppt_x"/>
                          </p:val>
                        </p:tav>
                        <p:tav tm="100000">
                          <p:val>
                            <p:strVal val="#ppt_x"/>
                          </p:val>
                        </p:tav>
                      </p:tavLst>
                    </p:anim>
                    <p:anim calcmode="lin" valueType="num">
                      <p:cBhvr>
                        <p:cTn dur="500" fill="hold"/>
                        <p:tgtEl>
                          <p:spTgt spid="607235"/>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fill="hold">
                          <p:stCondLst>
                            <p:cond delay="0"/>
                          </p:stCondLst>
                        </p:cTn>
                        <p:tgtEl>
                          <p:spTgt spid="607235"/>
                        </p:tgtEl>
                        <p:attrNameLst>
                          <p:attrName>style.visibility</p:attrName>
                        </p:attrNameLst>
                      </p:cBhvr>
                      <p:to>
                        <p:strVal val="visible"/>
                      </p:to>
                    </p:set>
                    <p:animEffect transition="in" filter="fade">
                      <p:cBhvr>
                        <p:cTn dur="500"/>
                        <p:tgtEl>
                          <p:spTgt spid="607235"/>
                        </p:tgtEl>
                      </p:cBhvr>
                    </p:animEffect>
                    <p:anim calcmode="lin" valueType="num">
                      <p:cBhvr>
                        <p:cTn dur="500" fill="hold"/>
                        <p:tgtEl>
                          <p:spTgt spid="607235"/>
                        </p:tgtEl>
                        <p:attrNameLst>
                          <p:attrName>ppt_x</p:attrName>
                        </p:attrNameLst>
                      </p:cBhvr>
                      <p:tavLst>
                        <p:tav tm="0">
                          <p:val>
                            <p:strVal val="#ppt_x"/>
                          </p:val>
                        </p:tav>
                        <p:tav tm="100000">
                          <p:val>
                            <p:strVal val="#ppt_x"/>
                          </p:val>
                        </p:tav>
                      </p:tavLst>
                    </p:anim>
                    <p:anim calcmode="lin" valueType="num">
                      <p:cBhvr>
                        <p:cTn dur="500" fill="hold"/>
                        <p:tgtEl>
                          <p:spTgt spid="607235"/>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fill="hold">
                          <p:stCondLst>
                            <p:cond delay="0"/>
                          </p:stCondLst>
                        </p:cTn>
                        <p:tgtEl>
                          <p:spTgt spid="607235"/>
                        </p:tgtEl>
                        <p:attrNameLst>
                          <p:attrName>style.visibility</p:attrName>
                        </p:attrNameLst>
                      </p:cBhvr>
                      <p:to>
                        <p:strVal val="visible"/>
                      </p:to>
                    </p:set>
                    <p:animEffect transition="in" filter="fade">
                      <p:cBhvr>
                        <p:cTn dur="500"/>
                        <p:tgtEl>
                          <p:spTgt spid="607235"/>
                        </p:tgtEl>
                      </p:cBhvr>
                    </p:animEffect>
                    <p:anim calcmode="lin" valueType="num">
                      <p:cBhvr>
                        <p:cTn dur="500" fill="hold"/>
                        <p:tgtEl>
                          <p:spTgt spid="607235"/>
                        </p:tgtEl>
                        <p:attrNameLst>
                          <p:attrName>ppt_x</p:attrName>
                        </p:attrNameLst>
                      </p:cBhvr>
                      <p:tavLst>
                        <p:tav tm="0">
                          <p:val>
                            <p:strVal val="#ppt_x"/>
                          </p:val>
                        </p:tav>
                        <p:tav tm="100000">
                          <p:val>
                            <p:strVal val="#ppt_x"/>
                          </p:val>
                        </p:tav>
                      </p:tavLst>
                    </p:anim>
                    <p:anim calcmode="lin" valueType="num">
                      <p:cBhvr>
                        <p:cTn dur="500" fill="hold"/>
                        <p:tgtEl>
                          <p:spTgt spid="607235"/>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fill="hold">
                          <p:stCondLst>
                            <p:cond delay="0"/>
                          </p:stCondLst>
                        </p:cTn>
                        <p:tgtEl>
                          <p:spTgt spid="607235"/>
                        </p:tgtEl>
                        <p:attrNameLst>
                          <p:attrName>style.visibility</p:attrName>
                        </p:attrNameLst>
                      </p:cBhvr>
                      <p:to>
                        <p:strVal val="visible"/>
                      </p:to>
                    </p:set>
                    <p:animEffect transition="in" filter="fade">
                      <p:cBhvr>
                        <p:cTn dur="500"/>
                        <p:tgtEl>
                          <p:spTgt spid="607235"/>
                        </p:tgtEl>
                      </p:cBhvr>
                    </p:animEffect>
                    <p:anim calcmode="lin" valueType="num">
                      <p:cBhvr>
                        <p:cTn dur="500" fill="hold"/>
                        <p:tgtEl>
                          <p:spTgt spid="607235"/>
                        </p:tgtEl>
                        <p:attrNameLst>
                          <p:attrName>ppt_x</p:attrName>
                        </p:attrNameLst>
                      </p:cBhvr>
                      <p:tavLst>
                        <p:tav tm="0">
                          <p:val>
                            <p:strVal val="#ppt_x"/>
                          </p:val>
                        </p:tav>
                        <p:tav tm="100000">
                          <p:val>
                            <p:strVal val="#ppt_x"/>
                          </p:val>
                        </p:tav>
                      </p:tavLst>
                    </p:anim>
                    <p:anim calcmode="lin" valueType="num">
                      <p:cBhvr>
                        <p:cTn dur="500" fill="hold"/>
                        <p:tgtEl>
                          <p:spTgt spid="607235"/>
                        </p:tgtEl>
                        <p:attrNameLst>
                          <p:attrName>ppt_y</p:attrName>
                        </p:attrNameLst>
                      </p:cBhvr>
                      <p:tavLst>
                        <p:tav tm="0">
                          <p:val>
                            <p:strVal val="#ppt_y+.05"/>
                          </p:val>
                        </p:tav>
                        <p:tav tm="100000">
                          <p:val>
                            <p:strVal val="#ppt_y"/>
                          </p:val>
                        </p:tav>
                      </p:tavLst>
                    </p:anim>
                  </p:childTnLst>
                </p:cTn>
              </p:par>
            </p:tnLst>
          </p:tmpl>
        </p:tmplLst>
      </p:bldP>
    </p:bldLst>
  </p:timing>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wmf"/></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wmf"/></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Rectangle 2"/>
          <p:cNvSpPr>
            <a:spLocks noGrp="1"/>
          </p:cNvSpPr>
          <p:nvPr>
            <p:ph type="ctrTitle"/>
          </p:nvPr>
        </p:nvSpPr>
        <p:spPr>
          <a:xfrm>
            <a:off x="684213" y="3357563"/>
            <a:ext cx="7772400" cy="1150937"/>
          </a:xfrm>
          <a:ln/>
        </p:spPr>
        <p:txBody>
          <a:bodyPr vert="horz" wrap="square" lIns="91440" tIns="45720" rIns="91440" bIns="45720" anchor="ctr"/>
          <a:p>
            <a:pPr eaLnBrk="1" hangingPunct="1">
              <a:buClrTx/>
              <a:buSzTx/>
              <a:buFontTx/>
            </a:pPr>
            <a:r>
              <a:rPr lang="zh-CN" altLang="en-US" b="1" dirty="0"/>
              <a:t>施工现场</a:t>
            </a:r>
            <a:r>
              <a:rPr lang="en-US" altLang="zh-CN" b="1"/>
              <a:t>HSE</a:t>
            </a:r>
            <a:r>
              <a:rPr lang="zh-CN" altLang="en-US" b="1" dirty="0"/>
              <a:t>管理</a:t>
            </a:r>
            <a:r>
              <a:rPr lang="zh-CN" altLang="en-US" dirty="0"/>
              <a:t> </a:t>
            </a:r>
            <a:endParaRPr lang="zh-CN" altLang="en-US" dirty="0"/>
          </a:p>
        </p:txBody>
      </p:sp>
      <p:sp>
        <p:nvSpPr>
          <p:cNvPr id="40963" name="Rectangle 3"/>
          <p:cNvSpPr>
            <a:spLocks noGrp="1"/>
          </p:cNvSpPr>
          <p:nvPr>
            <p:ph type="subTitle" idx="1"/>
          </p:nvPr>
        </p:nvSpPr>
        <p:spPr>
          <a:xfrm>
            <a:off x="3571875" y="4652963"/>
            <a:ext cx="4211638" cy="1727200"/>
          </a:xfrm>
          <a:ln/>
        </p:spPr>
        <p:txBody>
          <a:bodyPr vert="horz" wrap="square" lIns="91440" tIns="45720" rIns="91440" bIns="45720" anchor="t"/>
          <a:p>
            <a:pPr eaLnBrk="1" hangingPunct="1">
              <a:lnSpc>
                <a:spcPct val="90000"/>
              </a:lnSpc>
              <a:buClrTx/>
              <a:buSzTx/>
              <a:buFontTx/>
            </a:pPr>
            <a:endParaRPr lang="en-US" altLang="zh-CN" sz="3600" b="1">
              <a:latin typeface="黑体" panose="02010609060101010101" pitchFamily="2" charset="-122"/>
              <a:ea typeface="黑体" panose="02010609060101010101" pitchFamily="2" charset="-122"/>
              <a:cs typeface="+mn-cs"/>
            </a:endParaRPr>
          </a:p>
          <a:p>
            <a:pPr eaLnBrk="1" hangingPunct="1">
              <a:lnSpc>
                <a:spcPct val="90000"/>
              </a:lnSpc>
              <a:buClrTx/>
              <a:buSzTx/>
              <a:buFontTx/>
            </a:pPr>
            <a:r>
              <a:rPr lang="en-US" altLang="zh-CN" b="1">
                <a:latin typeface="楷体_GB2312" pitchFamily="49" charset="-122"/>
                <a:ea typeface="楷体_GB2312" pitchFamily="49" charset="-122"/>
                <a:cs typeface="+mn-cs"/>
              </a:rPr>
              <a:t> XXX</a:t>
            </a:r>
            <a:r>
              <a:rPr lang="zh-CN" altLang="en-US" b="1" dirty="0">
                <a:latin typeface="楷体_GB2312" pitchFamily="49" charset="-122"/>
                <a:ea typeface="楷体_GB2312" pitchFamily="49" charset="-122"/>
                <a:cs typeface="+mn-cs"/>
              </a:rPr>
              <a:t>年</a:t>
            </a:r>
            <a:r>
              <a:rPr lang="en-US" altLang="zh-CN" b="1" dirty="0">
                <a:latin typeface="楷体_GB2312" pitchFamily="49" charset="-122"/>
                <a:ea typeface="楷体_GB2312" pitchFamily="49" charset="-122"/>
                <a:cs typeface="+mn-cs"/>
              </a:rPr>
              <a:t>X</a:t>
            </a:r>
            <a:r>
              <a:rPr lang="zh-CN" altLang="en-US" b="1" dirty="0">
                <a:latin typeface="楷体_GB2312" pitchFamily="49" charset="-122"/>
                <a:ea typeface="楷体_GB2312" pitchFamily="49" charset="-122"/>
                <a:cs typeface="+mn-cs"/>
              </a:rPr>
              <a:t>月</a:t>
            </a:r>
            <a:endParaRPr lang="zh-CN" altLang="en-US" b="1" dirty="0">
              <a:latin typeface="楷体_GB2312" pitchFamily="49" charset="-122"/>
              <a:ea typeface="楷体_GB2312" pitchFamily="49" charset="-122"/>
              <a:cs typeface="+mn-cs"/>
            </a:endParaRPr>
          </a:p>
          <a:p>
            <a:pPr eaLnBrk="1" hangingPunct="1">
              <a:lnSpc>
                <a:spcPct val="90000"/>
              </a:lnSpc>
              <a:buClrTx/>
              <a:buSzTx/>
              <a:buFontTx/>
            </a:pPr>
            <a:r>
              <a:rPr lang="zh-CN" altLang="en-US" b="1" dirty="0">
                <a:latin typeface="楷体_GB2312" pitchFamily="49" charset="-122"/>
                <a:ea typeface="楷体_GB2312" pitchFamily="49" charset="-122"/>
                <a:cs typeface="+mn-cs"/>
              </a:rPr>
              <a:t>        </a:t>
            </a:r>
            <a:endParaRPr lang="zh-CN" altLang="en-US" b="1" dirty="0">
              <a:latin typeface="楷体_GB2312" pitchFamily="49" charset="-122"/>
              <a:ea typeface="楷体_GB2312" pitchFamily="49" charset="-122"/>
              <a:cs typeface="+mn-cs"/>
            </a:endParaRPr>
          </a:p>
        </p:txBody>
      </p:sp>
      <p:pic>
        <p:nvPicPr>
          <p:cNvPr id="2052" name="Picture 119" descr="Resize of 玉溪九龙站（改）"/>
          <p:cNvPicPr>
            <a:picLocks noChangeAspect="1"/>
          </p:cNvPicPr>
          <p:nvPr/>
        </p:nvPicPr>
        <p:blipFill>
          <a:blip r:embed="rId1"/>
          <a:stretch>
            <a:fillRect/>
          </a:stretch>
        </p:blipFill>
        <p:spPr>
          <a:xfrm>
            <a:off x="0" y="0"/>
            <a:ext cx="9144000" cy="312420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fill="hold">
                                          <p:stCondLst>
                                            <p:cond delay="0"/>
                                          </p:stCondLst>
                                        </p:cTn>
                                        <p:tgtEl>
                                          <p:spTgt spid="40962"/>
                                        </p:tgtEl>
                                        <p:attrNameLst>
                                          <p:attrName>style.visibility</p:attrName>
                                        </p:attrNameLst>
                                      </p:cBhvr>
                                      <p:to>
                                        <p:strVal val="visible"/>
                                      </p:to>
                                    </p:set>
                                    <p:anim calcmode="lin" valueType="num">
                                      <p:cBhvr>
                                        <p:cTn id="7" dur="1000" fill="hold"/>
                                        <p:tgtEl>
                                          <p:spTgt spid="40962"/>
                                        </p:tgtEl>
                                        <p:attrNameLst>
                                          <p:attrName>ppt_x</p:attrName>
                                        </p:attrNameLst>
                                      </p:cBhvr>
                                      <p:tavLst>
                                        <p:tav tm="0">
                                          <p:val>
                                            <p:strVal val="#ppt_x-.2"/>
                                          </p:val>
                                        </p:tav>
                                        <p:tav tm="100000">
                                          <p:val>
                                            <p:strVal val="#ppt_x"/>
                                          </p:val>
                                        </p:tav>
                                      </p:tavLst>
                                    </p:anim>
                                    <p:anim calcmode="lin" valueType="num">
                                      <p:cBhvr>
                                        <p:cTn id="8" dur="1000" fill="hold"/>
                                        <p:tgtEl>
                                          <p:spTgt spid="409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2"/>
                                        </p:tgtEl>
                                      </p:cBhvr>
                                    </p:animEffect>
                                  </p:childTnLst>
                                </p:cTn>
                              </p:par>
                              <p:par>
                                <p:cTn id="10" presetID="44" presetClass="entr" presetSubtype="0" fill="hold" grpId="0" nodeType="withEffect">
                                  <p:stCondLst>
                                    <p:cond delay="0"/>
                                  </p:stCondLst>
                                  <p:childTnLst>
                                    <p:set>
                                      <p:cBhvr>
                                        <p:cTn id="11" fill="hold">
                                          <p:stCondLst>
                                            <p:cond delay="0"/>
                                          </p:stCondLst>
                                        </p:cTn>
                                        <p:tgtEl>
                                          <p:spTgt spid="40963">
                                            <p:txEl>
                                              <p:charRg st="1" end="10"/>
                                            </p:txEl>
                                          </p:spTgt>
                                        </p:tgtEl>
                                        <p:attrNameLst>
                                          <p:attrName>style.visibility</p:attrName>
                                        </p:attrNameLst>
                                      </p:cBhvr>
                                      <p:to>
                                        <p:strVal val="visible"/>
                                      </p:to>
                                    </p:set>
                                    <p:animEffect transition="in" filter="fade">
                                      <p:cBhvr>
                                        <p:cTn id="12" dur="500"/>
                                        <p:tgtEl>
                                          <p:spTgt spid="40963">
                                            <p:txEl>
                                              <p:charRg st="1" end="10"/>
                                            </p:txEl>
                                          </p:spTgt>
                                        </p:tgtEl>
                                      </p:cBhvr>
                                    </p:animEffect>
                                    <p:anim calcmode="lin" valueType="num">
                                      <p:cBhvr>
                                        <p:cTn id="13" dur="500" fill="hold"/>
                                        <p:tgtEl>
                                          <p:spTgt spid="40963">
                                            <p:txEl>
                                              <p:charRg st="1" end="10"/>
                                            </p:txEl>
                                          </p:spTgt>
                                        </p:tgtEl>
                                        <p:attrNameLst>
                                          <p:attrName>ppt_x</p:attrName>
                                        </p:attrNameLst>
                                      </p:cBhvr>
                                      <p:tavLst>
                                        <p:tav tm="0">
                                          <p:val>
                                            <p:strVal val="#ppt_x"/>
                                          </p:val>
                                        </p:tav>
                                        <p:tav tm="100000">
                                          <p:val>
                                            <p:strVal val="#ppt_x"/>
                                          </p:val>
                                        </p:tav>
                                      </p:tavLst>
                                    </p:anim>
                                    <p:anim calcmode="lin" valueType="num">
                                      <p:cBhvr>
                                        <p:cTn id="14" dur="500" fill="hold"/>
                                        <p:tgtEl>
                                          <p:spTgt spid="40963">
                                            <p:txEl>
                                              <p:charRg st="1" end="10"/>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40963">
                                            <p:txEl>
                                              <p:charRg st="10" end="19"/>
                                            </p:txEl>
                                          </p:spTgt>
                                        </p:tgtEl>
                                        <p:attrNameLst>
                                          <p:attrName>style.visibility</p:attrName>
                                        </p:attrNameLst>
                                      </p:cBhvr>
                                      <p:to>
                                        <p:strVal val="visible"/>
                                      </p:to>
                                    </p:set>
                                    <p:animEffect transition="in" filter="fade">
                                      <p:cBhvr>
                                        <p:cTn id="17" dur="500"/>
                                        <p:tgtEl>
                                          <p:spTgt spid="40963">
                                            <p:txEl>
                                              <p:charRg st="10" end="19"/>
                                            </p:txEl>
                                          </p:spTgt>
                                        </p:tgtEl>
                                      </p:cBhvr>
                                    </p:animEffect>
                                    <p:anim calcmode="lin" valueType="num">
                                      <p:cBhvr>
                                        <p:cTn id="18" dur="500" fill="hold"/>
                                        <p:tgtEl>
                                          <p:spTgt spid="40963">
                                            <p:txEl>
                                              <p:charRg st="10" end="19"/>
                                            </p:txEl>
                                          </p:spTgt>
                                        </p:tgtEl>
                                        <p:attrNameLst>
                                          <p:attrName>ppt_x</p:attrName>
                                        </p:attrNameLst>
                                      </p:cBhvr>
                                      <p:tavLst>
                                        <p:tav tm="0">
                                          <p:val>
                                            <p:strVal val="#ppt_x"/>
                                          </p:val>
                                        </p:tav>
                                        <p:tav tm="100000">
                                          <p:val>
                                            <p:strVal val="#ppt_x"/>
                                          </p:val>
                                        </p:tav>
                                      </p:tavLst>
                                    </p:anim>
                                    <p:anim calcmode="lin" valueType="num">
                                      <p:cBhvr>
                                        <p:cTn id="19" dur="500" fill="hold"/>
                                        <p:tgtEl>
                                          <p:spTgt spid="40963">
                                            <p:txEl>
                                              <p:charRg st="10" end="1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5426" name="Rectangle 2"/>
          <p:cNvSpPr>
            <a:spLocks noGrp="1"/>
          </p:cNvSpPr>
          <p:nvPr>
            <p:ph idx="1"/>
          </p:nvPr>
        </p:nvSpPr>
        <p:spPr>
          <a:xfrm>
            <a:off x="539750" y="1052513"/>
            <a:ext cx="8229600" cy="4608512"/>
          </a:xfrm>
          <a:ln/>
        </p:spPr>
        <p:txBody>
          <a:bodyPr vert="horz" wrap="square" lIns="91440" tIns="45720" rIns="91440" bIns="45720" anchor="t"/>
          <a:p>
            <a:pPr eaLnBrk="1" hangingPunct="1">
              <a:buNone/>
            </a:pPr>
            <a:endParaRPr lang="zh-CN" altLang="en-US" dirty="0"/>
          </a:p>
          <a:p>
            <a:pPr eaLnBrk="1" hangingPunct="1">
              <a:buNone/>
            </a:pPr>
            <a:r>
              <a:rPr lang="zh-CN" altLang="en-US" b="1" dirty="0"/>
              <a:t>          一、施工建设</a:t>
            </a:r>
            <a:r>
              <a:rPr lang="en-US" altLang="zh-CN" b="1"/>
              <a:t>HSE</a:t>
            </a:r>
            <a:r>
              <a:rPr lang="zh-CN" altLang="en-US" b="1" dirty="0"/>
              <a:t>管理</a:t>
            </a:r>
            <a:endParaRPr lang="zh-CN" altLang="en-US" b="1" dirty="0"/>
          </a:p>
          <a:p>
            <a:pPr eaLnBrk="1" hangingPunct="1">
              <a:buNone/>
            </a:pPr>
            <a:r>
              <a:rPr lang="zh-CN" altLang="en-US" b="1" dirty="0"/>
              <a:t>          二、加油站危险区域划分</a:t>
            </a:r>
            <a:endParaRPr lang="en-US" altLang="zh-CN" b="1"/>
          </a:p>
          <a:p>
            <a:pPr eaLnBrk="1" hangingPunct="1">
              <a:buNone/>
            </a:pPr>
            <a:r>
              <a:rPr lang="zh-CN" altLang="en-US" b="1" dirty="0"/>
              <a:t>          三、加油站典型施工事故案例</a:t>
            </a:r>
            <a:endParaRPr lang="zh-CN" altLang="en-US" b="1" dirty="0"/>
          </a:p>
          <a:p>
            <a:pPr eaLnBrk="1" hangingPunct="1">
              <a:buNone/>
            </a:pPr>
            <a:r>
              <a:rPr lang="zh-CN" altLang="en-US" b="1" dirty="0"/>
              <a:t>          四、特殊作业操作</a:t>
            </a:r>
            <a:endParaRPr lang="zh-CN" altLang="en-US" b="1" dirty="0"/>
          </a:p>
          <a:p>
            <a:pPr eaLnBrk="1" hangingPunct="1">
              <a:buNone/>
            </a:pPr>
            <a:r>
              <a:rPr lang="zh-CN" altLang="en-US" b="1" dirty="0"/>
              <a:t>          五、施工禁令</a:t>
            </a:r>
            <a:endParaRPr lang="zh-CN" altLang="en-US" b="1" dirty="0"/>
          </a:p>
        </p:txBody>
      </p:sp>
      <p:pic>
        <p:nvPicPr>
          <p:cNvPr id="3077" name="Picture 21" descr="电脑前两男"/>
          <p:cNvPicPr>
            <a:picLocks noChangeAspect="1"/>
          </p:cNvPicPr>
          <p:nvPr/>
        </p:nvPicPr>
        <p:blipFill>
          <a:blip r:embed="rId1">
            <a:clrChange>
              <a:clrFrom>
                <a:srgbClr val="FFFFFF"/>
              </a:clrFrom>
              <a:clrTo>
                <a:srgbClr val="FFFFFF">
                  <a:alpha val="0"/>
                </a:srgbClr>
              </a:clrTo>
            </a:clrChange>
          </a:blip>
          <a:stretch>
            <a:fillRect/>
          </a:stretch>
        </p:blipFill>
        <p:spPr>
          <a:xfrm>
            <a:off x="5867400" y="4149725"/>
            <a:ext cx="2735263" cy="2198688"/>
          </a:xfrm>
          <a:prstGeom prst="rect">
            <a:avLst/>
          </a:prstGeom>
          <a:noFill/>
          <a:ln w="9525">
            <a:noFill/>
          </a:ln>
        </p:spPr>
      </p:pic>
    </p:spTree>
  </p:cSld>
  <p:clrMapOvr>
    <a:masterClrMapping/>
  </p:clrMapOvr>
  <p:transition>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615426">
                                            <p:txEl>
                                              <p:charRg st="1" end="23"/>
                                            </p:txEl>
                                          </p:spTgt>
                                        </p:tgtEl>
                                        <p:attrNameLst>
                                          <p:attrName>style.visibility</p:attrName>
                                        </p:attrNameLst>
                                      </p:cBhvr>
                                      <p:to>
                                        <p:strVal val="visible"/>
                                      </p:to>
                                    </p:set>
                                    <p:animEffect transition="in" filter="fade">
                                      <p:cBhvr>
                                        <p:cTn id="7" dur="500"/>
                                        <p:tgtEl>
                                          <p:spTgt spid="615426">
                                            <p:txEl>
                                              <p:charRg st="1" end="23"/>
                                            </p:txEl>
                                          </p:spTgt>
                                        </p:tgtEl>
                                      </p:cBhvr>
                                    </p:animEffect>
                                    <p:anim calcmode="lin" valueType="num">
                                      <p:cBhvr>
                                        <p:cTn id="8" dur="500" fill="hold"/>
                                        <p:tgtEl>
                                          <p:spTgt spid="615426">
                                            <p:txEl>
                                              <p:charRg st="1" end="23"/>
                                            </p:txEl>
                                          </p:spTgt>
                                        </p:tgtEl>
                                        <p:attrNameLst>
                                          <p:attrName>ppt_x</p:attrName>
                                        </p:attrNameLst>
                                      </p:cBhvr>
                                      <p:tavLst>
                                        <p:tav tm="0">
                                          <p:val>
                                            <p:strVal val="#ppt_x"/>
                                          </p:val>
                                        </p:tav>
                                        <p:tav tm="100000">
                                          <p:val>
                                            <p:strVal val="#ppt_x"/>
                                          </p:val>
                                        </p:tav>
                                      </p:tavLst>
                                    </p:anim>
                                    <p:anim calcmode="lin" valueType="num">
                                      <p:cBhvr>
                                        <p:cTn id="9" dur="500" fill="hold"/>
                                        <p:tgtEl>
                                          <p:spTgt spid="615426">
                                            <p:txEl>
                                              <p:charRg st="1" end="23"/>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615426">
                                            <p:txEl>
                                              <p:charRg st="23" end="45"/>
                                            </p:txEl>
                                          </p:spTgt>
                                        </p:tgtEl>
                                        <p:attrNameLst>
                                          <p:attrName>style.visibility</p:attrName>
                                        </p:attrNameLst>
                                      </p:cBhvr>
                                      <p:to>
                                        <p:strVal val="visible"/>
                                      </p:to>
                                    </p:set>
                                    <p:animEffect transition="in" filter="fade">
                                      <p:cBhvr>
                                        <p:cTn id="12" dur="500"/>
                                        <p:tgtEl>
                                          <p:spTgt spid="615426">
                                            <p:txEl>
                                              <p:charRg st="23" end="45"/>
                                            </p:txEl>
                                          </p:spTgt>
                                        </p:tgtEl>
                                      </p:cBhvr>
                                    </p:animEffect>
                                    <p:anim calcmode="lin" valueType="num">
                                      <p:cBhvr>
                                        <p:cTn id="13" dur="500" fill="hold"/>
                                        <p:tgtEl>
                                          <p:spTgt spid="615426">
                                            <p:txEl>
                                              <p:charRg st="23" end="45"/>
                                            </p:txEl>
                                          </p:spTgt>
                                        </p:tgtEl>
                                        <p:attrNameLst>
                                          <p:attrName>ppt_x</p:attrName>
                                        </p:attrNameLst>
                                      </p:cBhvr>
                                      <p:tavLst>
                                        <p:tav tm="0">
                                          <p:val>
                                            <p:strVal val="#ppt_x"/>
                                          </p:val>
                                        </p:tav>
                                        <p:tav tm="100000">
                                          <p:val>
                                            <p:strVal val="#ppt_x"/>
                                          </p:val>
                                        </p:tav>
                                      </p:tavLst>
                                    </p:anim>
                                    <p:anim calcmode="lin" valueType="num">
                                      <p:cBhvr>
                                        <p:cTn id="14" dur="500" fill="hold"/>
                                        <p:tgtEl>
                                          <p:spTgt spid="615426">
                                            <p:txEl>
                                              <p:charRg st="23" end="45"/>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615426">
                                            <p:txEl>
                                              <p:charRg st="45" end="69"/>
                                            </p:txEl>
                                          </p:spTgt>
                                        </p:tgtEl>
                                        <p:attrNameLst>
                                          <p:attrName>style.visibility</p:attrName>
                                        </p:attrNameLst>
                                      </p:cBhvr>
                                      <p:to>
                                        <p:strVal val="visible"/>
                                      </p:to>
                                    </p:set>
                                    <p:animEffect transition="in" filter="fade">
                                      <p:cBhvr>
                                        <p:cTn id="17" dur="500"/>
                                        <p:tgtEl>
                                          <p:spTgt spid="615426">
                                            <p:txEl>
                                              <p:charRg st="45" end="69"/>
                                            </p:txEl>
                                          </p:spTgt>
                                        </p:tgtEl>
                                      </p:cBhvr>
                                    </p:animEffect>
                                    <p:anim calcmode="lin" valueType="num">
                                      <p:cBhvr>
                                        <p:cTn id="18" dur="500" fill="hold"/>
                                        <p:tgtEl>
                                          <p:spTgt spid="615426">
                                            <p:txEl>
                                              <p:charRg st="45" end="69"/>
                                            </p:txEl>
                                          </p:spTgt>
                                        </p:tgtEl>
                                        <p:attrNameLst>
                                          <p:attrName>ppt_x</p:attrName>
                                        </p:attrNameLst>
                                      </p:cBhvr>
                                      <p:tavLst>
                                        <p:tav tm="0">
                                          <p:val>
                                            <p:strVal val="#ppt_x"/>
                                          </p:val>
                                        </p:tav>
                                        <p:tav tm="100000">
                                          <p:val>
                                            <p:strVal val="#ppt_x"/>
                                          </p:val>
                                        </p:tav>
                                      </p:tavLst>
                                    </p:anim>
                                    <p:anim calcmode="lin" valueType="num">
                                      <p:cBhvr>
                                        <p:cTn id="19" dur="500" fill="hold"/>
                                        <p:tgtEl>
                                          <p:spTgt spid="615426">
                                            <p:txEl>
                                              <p:charRg st="45" end="69"/>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615426">
                                            <p:txEl>
                                              <p:charRg st="69" end="88"/>
                                            </p:txEl>
                                          </p:spTgt>
                                        </p:tgtEl>
                                        <p:attrNameLst>
                                          <p:attrName>style.visibility</p:attrName>
                                        </p:attrNameLst>
                                      </p:cBhvr>
                                      <p:to>
                                        <p:strVal val="visible"/>
                                      </p:to>
                                    </p:set>
                                    <p:animEffect transition="in" filter="fade">
                                      <p:cBhvr>
                                        <p:cTn id="22" dur="500"/>
                                        <p:tgtEl>
                                          <p:spTgt spid="615426">
                                            <p:txEl>
                                              <p:charRg st="69" end="88"/>
                                            </p:txEl>
                                          </p:spTgt>
                                        </p:tgtEl>
                                      </p:cBhvr>
                                    </p:animEffect>
                                    <p:anim calcmode="lin" valueType="num">
                                      <p:cBhvr>
                                        <p:cTn id="23" dur="500" fill="hold"/>
                                        <p:tgtEl>
                                          <p:spTgt spid="615426">
                                            <p:txEl>
                                              <p:charRg st="69" end="88"/>
                                            </p:txEl>
                                          </p:spTgt>
                                        </p:tgtEl>
                                        <p:attrNameLst>
                                          <p:attrName>ppt_x</p:attrName>
                                        </p:attrNameLst>
                                      </p:cBhvr>
                                      <p:tavLst>
                                        <p:tav tm="0">
                                          <p:val>
                                            <p:strVal val="#ppt_x"/>
                                          </p:val>
                                        </p:tav>
                                        <p:tav tm="100000">
                                          <p:val>
                                            <p:strVal val="#ppt_x"/>
                                          </p:val>
                                        </p:tav>
                                      </p:tavLst>
                                    </p:anim>
                                    <p:anim calcmode="lin" valueType="num">
                                      <p:cBhvr>
                                        <p:cTn id="24" dur="500" fill="hold"/>
                                        <p:tgtEl>
                                          <p:spTgt spid="615426">
                                            <p:txEl>
                                              <p:charRg st="69" end="88"/>
                                            </p:txEl>
                                          </p:spTgt>
                                        </p:tgtEl>
                                        <p:attrNameLst>
                                          <p:attrName>ppt_y</p:attrName>
                                        </p:attrNameLst>
                                      </p:cBhvr>
                                      <p:tavLst>
                                        <p:tav tm="0">
                                          <p:val>
                                            <p:strVal val="#ppt_y+.05"/>
                                          </p:val>
                                        </p:tav>
                                        <p:tav tm="100000">
                                          <p:val>
                                            <p:strVal val="#ppt_y"/>
                                          </p:val>
                                        </p:tav>
                                      </p:tavLst>
                                    </p:anim>
                                  </p:childTnLst>
                                </p:cTn>
                              </p:par>
                              <p:par>
                                <p:cTn id="25" presetID="44" presetClass="entr" presetSubtype="0" fill="hold" grpId="0" nodeType="withEffect">
                                  <p:stCondLst>
                                    <p:cond delay="0"/>
                                  </p:stCondLst>
                                  <p:childTnLst>
                                    <p:set>
                                      <p:cBhvr>
                                        <p:cTn id="26" fill="hold">
                                          <p:stCondLst>
                                            <p:cond delay="0"/>
                                          </p:stCondLst>
                                        </p:cTn>
                                        <p:tgtEl>
                                          <p:spTgt spid="615426">
                                            <p:txEl>
                                              <p:charRg st="88" end="105"/>
                                            </p:txEl>
                                          </p:spTgt>
                                        </p:tgtEl>
                                        <p:attrNameLst>
                                          <p:attrName>style.visibility</p:attrName>
                                        </p:attrNameLst>
                                      </p:cBhvr>
                                      <p:to>
                                        <p:strVal val="visible"/>
                                      </p:to>
                                    </p:set>
                                    <p:animEffect transition="in" filter="fade">
                                      <p:cBhvr>
                                        <p:cTn id="27" dur="500"/>
                                        <p:tgtEl>
                                          <p:spTgt spid="615426">
                                            <p:txEl>
                                              <p:charRg st="88" end="105"/>
                                            </p:txEl>
                                          </p:spTgt>
                                        </p:tgtEl>
                                      </p:cBhvr>
                                    </p:animEffect>
                                    <p:anim calcmode="lin" valueType="num">
                                      <p:cBhvr>
                                        <p:cTn id="28" dur="500" fill="hold"/>
                                        <p:tgtEl>
                                          <p:spTgt spid="615426">
                                            <p:txEl>
                                              <p:charRg st="88" end="105"/>
                                            </p:txEl>
                                          </p:spTgt>
                                        </p:tgtEl>
                                        <p:attrNameLst>
                                          <p:attrName>ppt_x</p:attrName>
                                        </p:attrNameLst>
                                      </p:cBhvr>
                                      <p:tavLst>
                                        <p:tav tm="0">
                                          <p:val>
                                            <p:strVal val="#ppt_x"/>
                                          </p:val>
                                        </p:tav>
                                        <p:tav tm="100000">
                                          <p:val>
                                            <p:strVal val="#ppt_x"/>
                                          </p:val>
                                        </p:tav>
                                      </p:tavLst>
                                    </p:anim>
                                    <p:anim calcmode="lin" valueType="num">
                                      <p:cBhvr>
                                        <p:cTn id="29" dur="500" fill="hold"/>
                                        <p:tgtEl>
                                          <p:spTgt spid="615426">
                                            <p:txEl>
                                              <p:charRg st="88" end="10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47" name="文本占位符 134146"/>
          <p:cNvSpPr>
            <a:spLocks noGrp="1"/>
          </p:cNvSpPr>
          <p:nvPr>
            <p:ph type="body" idx="1"/>
          </p:nvPr>
        </p:nvSpPr>
        <p:spPr>
          <a:xfrm>
            <a:off x="323850" y="1196975"/>
            <a:ext cx="8229600" cy="4525963"/>
          </a:xfrm>
          <a:ln/>
        </p:spPr>
        <p:txBody>
          <a:bodyPr/>
          <a:p>
            <a:pPr>
              <a:lnSpc>
                <a:spcPct val="90000"/>
              </a:lnSpc>
            </a:pPr>
            <a:r>
              <a:rPr lang="zh-CN" altLang="en-US" sz="2800" b="1" dirty="0"/>
              <a:t>一施工建设</a:t>
            </a:r>
            <a:r>
              <a:rPr lang="en-US" altLang="zh-CN" sz="2800" b="1"/>
              <a:t>HSE</a:t>
            </a:r>
            <a:r>
              <a:rPr lang="zh-CN" altLang="en-US" sz="2800" b="1" dirty="0"/>
              <a:t>管理</a:t>
            </a:r>
            <a:endParaRPr lang="zh-CN" altLang="en-US" sz="2800" b="1" dirty="0"/>
          </a:p>
          <a:p>
            <a:pPr>
              <a:lnSpc>
                <a:spcPct val="90000"/>
              </a:lnSpc>
            </a:pPr>
            <a:r>
              <a:rPr lang="en-US" altLang="zh-CN" sz="2800" b="1"/>
              <a:t>1.</a:t>
            </a:r>
            <a:r>
              <a:rPr lang="zh-CN" altLang="en-US" sz="2800" b="1" dirty="0"/>
              <a:t>对“建设安全”的理解</a:t>
            </a:r>
            <a:endParaRPr lang="zh-CN" altLang="en-US" sz="2800" b="1" dirty="0"/>
          </a:p>
          <a:p>
            <a:pPr>
              <a:lnSpc>
                <a:spcPct val="90000"/>
              </a:lnSpc>
            </a:pPr>
            <a:r>
              <a:rPr lang="zh-CN" altLang="en-US" sz="2800" b="1" dirty="0"/>
              <a:t>    </a:t>
            </a:r>
            <a:r>
              <a:rPr lang="zh-CN" altLang="en-US" sz="2800" dirty="0"/>
              <a:t>（</a:t>
            </a:r>
            <a:r>
              <a:rPr lang="en-US" altLang="zh-CN" sz="2800"/>
              <a:t>1</a:t>
            </a:r>
            <a:r>
              <a:rPr lang="zh-CN" altLang="en-US" sz="2800" dirty="0"/>
              <a:t>）注重规划，有效投入。建设时就严格遵守规范、标准，不留隐患；</a:t>
            </a:r>
            <a:endParaRPr lang="zh-CN" altLang="en-US" sz="2800" dirty="0"/>
          </a:p>
          <a:p>
            <a:pPr>
              <a:lnSpc>
                <a:spcPct val="90000"/>
              </a:lnSpc>
            </a:pPr>
            <a:r>
              <a:rPr lang="zh-CN" altLang="en-US" sz="2800" dirty="0"/>
              <a:t>    （</a:t>
            </a:r>
            <a:r>
              <a:rPr lang="en-US" altLang="zh-CN" sz="2800"/>
              <a:t>2</a:t>
            </a:r>
            <a:r>
              <a:rPr lang="zh-CN" altLang="en-US" sz="2800" dirty="0"/>
              <a:t>）落实“三同时”。基本建设项目、技改项目的三同时；</a:t>
            </a:r>
            <a:endParaRPr lang="zh-CN" altLang="en-US" sz="2800" dirty="0"/>
          </a:p>
          <a:p>
            <a:pPr>
              <a:lnSpc>
                <a:spcPct val="90000"/>
              </a:lnSpc>
            </a:pPr>
            <a:r>
              <a:rPr lang="zh-CN" altLang="en-US" sz="2800" dirty="0"/>
              <a:t>    （</a:t>
            </a:r>
            <a:r>
              <a:rPr lang="en-US" altLang="zh-CN" sz="2800"/>
              <a:t>3</a:t>
            </a:r>
            <a:r>
              <a:rPr lang="zh-CN" altLang="en-US" sz="2800" dirty="0"/>
              <a:t>）严格管理。对于改、扩建项目或隐患治理项目，在安全建设的同时，严格加强安全管理，落实各项制度和措施，做到建设、生产两不误。</a:t>
            </a:r>
            <a:endParaRPr lang="zh-CN" altLang="en-US" sz="2800" dirty="0"/>
          </a:p>
        </p:txBody>
      </p:sp>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34147">
                                            <p:txEl>
                                              <p:charRg st="0" end="11"/>
                                            </p:txEl>
                                          </p:spTgt>
                                        </p:tgtEl>
                                        <p:attrNameLst>
                                          <p:attrName>style.visibility</p:attrName>
                                        </p:attrNameLst>
                                      </p:cBhvr>
                                      <p:to>
                                        <p:strVal val="visible"/>
                                      </p:to>
                                    </p:set>
                                    <p:animEffect transition="in" filter="fade">
                                      <p:cBhvr>
                                        <p:cTn id="7" dur="500"/>
                                        <p:tgtEl>
                                          <p:spTgt spid="134147">
                                            <p:txEl>
                                              <p:charRg st="0" end="11"/>
                                            </p:txEl>
                                          </p:spTgt>
                                        </p:tgtEl>
                                      </p:cBhvr>
                                    </p:animEffect>
                                    <p:anim calcmode="lin" valueType="num">
                                      <p:cBhvr>
                                        <p:cTn id="8" dur="500" fill="hold"/>
                                        <p:tgtEl>
                                          <p:spTgt spid="134147">
                                            <p:txEl>
                                              <p:charRg st="0" end="11"/>
                                            </p:txEl>
                                          </p:spTgt>
                                        </p:tgtEl>
                                        <p:attrNameLst>
                                          <p:attrName>ppt_x</p:attrName>
                                        </p:attrNameLst>
                                      </p:cBhvr>
                                      <p:tavLst>
                                        <p:tav tm="0">
                                          <p:val>
                                            <p:strVal val="#ppt_x"/>
                                          </p:val>
                                        </p:tav>
                                        <p:tav tm="100000">
                                          <p:val>
                                            <p:strVal val="#ppt_x"/>
                                          </p:val>
                                        </p:tav>
                                      </p:tavLst>
                                    </p:anim>
                                    <p:anim calcmode="lin" valueType="num">
                                      <p:cBhvr>
                                        <p:cTn id="9" dur="500" fill="hold"/>
                                        <p:tgtEl>
                                          <p:spTgt spid="134147">
                                            <p:txEl>
                                              <p:charRg st="0" end="11"/>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34147">
                                            <p:txEl>
                                              <p:charRg st="11" end="24"/>
                                            </p:txEl>
                                          </p:spTgt>
                                        </p:tgtEl>
                                        <p:attrNameLst>
                                          <p:attrName>style.visibility</p:attrName>
                                        </p:attrNameLst>
                                      </p:cBhvr>
                                      <p:to>
                                        <p:strVal val="visible"/>
                                      </p:to>
                                    </p:set>
                                    <p:animEffect transition="in" filter="fade">
                                      <p:cBhvr>
                                        <p:cTn id="12" dur="500"/>
                                        <p:tgtEl>
                                          <p:spTgt spid="134147">
                                            <p:txEl>
                                              <p:charRg st="11" end="24"/>
                                            </p:txEl>
                                          </p:spTgt>
                                        </p:tgtEl>
                                      </p:cBhvr>
                                    </p:animEffect>
                                    <p:anim calcmode="lin" valueType="num">
                                      <p:cBhvr>
                                        <p:cTn id="13" dur="500" fill="hold"/>
                                        <p:tgtEl>
                                          <p:spTgt spid="134147">
                                            <p:txEl>
                                              <p:charRg st="11" end="24"/>
                                            </p:txEl>
                                          </p:spTgt>
                                        </p:tgtEl>
                                        <p:attrNameLst>
                                          <p:attrName>ppt_x</p:attrName>
                                        </p:attrNameLst>
                                      </p:cBhvr>
                                      <p:tavLst>
                                        <p:tav tm="0">
                                          <p:val>
                                            <p:strVal val="#ppt_x"/>
                                          </p:val>
                                        </p:tav>
                                        <p:tav tm="100000">
                                          <p:val>
                                            <p:strVal val="#ppt_x"/>
                                          </p:val>
                                        </p:tav>
                                      </p:tavLst>
                                    </p:anim>
                                    <p:anim calcmode="lin" valueType="num">
                                      <p:cBhvr>
                                        <p:cTn id="14" dur="500" fill="hold"/>
                                        <p:tgtEl>
                                          <p:spTgt spid="134147">
                                            <p:txEl>
                                              <p:charRg st="11" end="24"/>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34147">
                                            <p:txEl>
                                              <p:charRg st="24" end="61"/>
                                            </p:txEl>
                                          </p:spTgt>
                                        </p:tgtEl>
                                        <p:attrNameLst>
                                          <p:attrName>style.visibility</p:attrName>
                                        </p:attrNameLst>
                                      </p:cBhvr>
                                      <p:to>
                                        <p:strVal val="visible"/>
                                      </p:to>
                                    </p:set>
                                    <p:animEffect transition="in" filter="fade">
                                      <p:cBhvr>
                                        <p:cTn id="17" dur="500"/>
                                        <p:tgtEl>
                                          <p:spTgt spid="134147">
                                            <p:txEl>
                                              <p:charRg st="24" end="61"/>
                                            </p:txEl>
                                          </p:spTgt>
                                        </p:tgtEl>
                                      </p:cBhvr>
                                    </p:animEffect>
                                    <p:anim calcmode="lin" valueType="num">
                                      <p:cBhvr>
                                        <p:cTn id="18" dur="500" fill="hold"/>
                                        <p:tgtEl>
                                          <p:spTgt spid="134147">
                                            <p:txEl>
                                              <p:charRg st="24" end="61"/>
                                            </p:txEl>
                                          </p:spTgt>
                                        </p:tgtEl>
                                        <p:attrNameLst>
                                          <p:attrName>ppt_x</p:attrName>
                                        </p:attrNameLst>
                                      </p:cBhvr>
                                      <p:tavLst>
                                        <p:tav tm="0">
                                          <p:val>
                                            <p:strVal val="#ppt_x"/>
                                          </p:val>
                                        </p:tav>
                                        <p:tav tm="100000">
                                          <p:val>
                                            <p:strVal val="#ppt_x"/>
                                          </p:val>
                                        </p:tav>
                                      </p:tavLst>
                                    </p:anim>
                                    <p:anim calcmode="lin" valueType="num">
                                      <p:cBhvr>
                                        <p:cTn id="19" dur="500" fill="hold"/>
                                        <p:tgtEl>
                                          <p:spTgt spid="134147">
                                            <p:txEl>
                                              <p:charRg st="24" end="61"/>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34147">
                                            <p:txEl>
                                              <p:charRg st="61" end="93"/>
                                            </p:txEl>
                                          </p:spTgt>
                                        </p:tgtEl>
                                        <p:attrNameLst>
                                          <p:attrName>style.visibility</p:attrName>
                                        </p:attrNameLst>
                                      </p:cBhvr>
                                      <p:to>
                                        <p:strVal val="visible"/>
                                      </p:to>
                                    </p:set>
                                    <p:animEffect transition="in" filter="fade">
                                      <p:cBhvr>
                                        <p:cTn id="22" dur="500"/>
                                        <p:tgtEl>
                                          <p:spTgt spid="134147">
                                            <p:txEl>
                                              <p:charRg st="61" end="93"/>
                                            </p:txEl>
                                          </p:spTgt>
                                        </p:tgtEl>
                                      </p:cBhvr>
                                    </p:animEffect>
                                    <p:anim calcmode="lin" valueType="num">
                                      <p:cBhvr>
                                        <p:cTn id="23" dur="500" fill="hold"/>
                                        <p:tgtEl>
                                          <p:spTgt spid="134147">
                                            <p:txEl>
                                              <p:charRg st="61" end="93"/>
                                            </p:txEl>
                                          </p:spTgt>
                                        </p:tgtEl>
                                        <p:attrNameLst>
                                          <p:attrName>ppt_x</p:attrName>
                                        </p:attrNameLst>
                                      </p:cBhvr>
                                      <p:tavLst>
                                        <p:tav tm="0">
                                          <p:val>
                                            <p:strVal val="#ppt_x"/>
                                          </p:val>
                                        </p:tav>
                                        <p:tav tm="100000">
                                          <p:val>
                                            <p:strVal val="#ppt_x"/>
                                          </p:val>
                                        </p:tav>
                                      </p:tavLst>
                                    </p:anim>
                                    <p:anim calcmode="lin" valueType="num">
                                      <p:cBhvr>
                                        <p:cTn id="24" dur="500" fill="hold"/>
                                        <p:tgtEl>
                                          <p:spTgt spid="134147">
                                            <p:txEl>
                                              <p:charRg st="61" end="93"/>
                                            </p:txEl>
                                          </p:spTgt>
                                        </p:tgtEl>
                                        <p:attrNameLst>
                                          <p:attrName>ppt_y</p:attrName>
                                        </p:attrNameLst>
                                      </p:cBhvr>
                                      <p:tavLst>
                                        <p:tav tm="0">
                                          <p:val>
                                            <p:strVal val="#ppt_y+.05"/>
                                          </p:val>
                                        </p:tav>
                                        <p:tav tm="100000">
                                          <p:val>
                                            <p:strVal val="#ppt_y"/>
                                          </p:val>
                                        </p:tav>
                                      </p:tavLst>
                                    </p:anim>
                                  </p:childTnLst>
                                </p:cTn>
                              </p:par>
                              <p:par>
                                <p:cTn id="25" presetID="44" presetClass="entr" presetSubtype="0" fill="hold" grpId="0" nodeType="withEffect">
                                  <p:stCondLst>
                                    <p:cond delay="0"/>
                                  </p:stCondLst>
                                  <p:childTnLst>
                                    <p:set>
                                      <p:cBhvr>
                                        <p:cTn id="26" fill="hold">
                                          <p:stCondLst>
                                            <p:cond delay="0"/>
                                          </p:stCondLst>
                                        </p:cTn>
                                        <p:tgtEl>
                                          <p:spTgt spid="134147">
                                            <p:txEl>
                                              <p:charRg st="93" end="161"/>
                                            </p:txEl>
                                          </p:spTgt>
                                        </p:tgtEl>
                                        <p:attrNameLst>
                                          <p:attrName>style.visibility</p:attrName>
                                        </p:attrNameLst>
                                      </p:cBhvr>
                                      <p:to>
                                        <p:strVal val="visible"/>
                                      </p:to>
                                    </p:set>
                                    <p:animEffect transition="in" filter="fade">
                                      <p:cBhvr>
                                        <p:cTn id="27" dur="500"/>
                                        <p:tgtEl>
                                          <p:spTgt spid="134147">
                                            <p:txEl>
                                              <p:charRg st="93" end="161"/>
                                            </p:txEl>
                                          </p:spTgt>
                                        </p:tgtEl>
                                      </p:cBhvr>
                                    </p:animEffect>
                                    <p:anim calcmode="lin" valueType="num">
                                      <p:cBhvr>
                                        <p:cTn id="28" dur="500" fill="hold"/>
                                        <p:tgtEl>
                                          <p:spTgt spid="134147">
                                            <p:txEl>
                                              <p:charRg st="93" end="161"/>
                                            </p:txEl>
                                          </p:spTgt>
                                        </p:tgtEl>
                                        <p:attrNameLst>
                                          <p:attrName>ppt_x</p:attrName>
                                        </p:attrNameLst>
                                      </p:cBhvr>
                                      <p:tavLst>
                                        <p:tav tm="0">
                                          <p:val>
                                            <p:strVal val="#ppt_x"/>
                                          </p:val>
                                        </p:tav>
                                        <p:tav tm="100000">
                                          <p:val>
                                            <p:strVal val="#ppt_x"/>
                                          </p:val>
                                        </p:tav>
                                      </p:tavLst>
                                    </p:anim>
                                    <p:anim calcmode="lin" valueType="num">
                                      <p:cBhvr>
                                        <p:cTn id="29" dur="500" fill="hold"/>
                                        <p:tgtEl>
                                          <p:spTgt spid="134147">
                                            <p:txEl>
                                              <p:charRg st="93" end="16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5171" name="文本占位符 135170"/>
          <p:cNvSpPr>
            <a:spLocks noGrp="1"/>
          </p:cNvSpPr>
          <p:nvPr>
            <p:ph type="body" idx="1"/>
          </p:nvPr>
        </p:nvSpPr>
        <p:spPr>
          <a:xfrm>
            <a:off x="457200" y="1196975"/>
            <a:ext cx="8229600" cy="4929188"/>
          </a:xfrm>
          <a:ln/>
        </p:spPr>
        <p:txBody>
          <a:bodyPr/>
          <a:p>
            <a:pPr>
              <a:buNone/>
            </a:pPr>
            <a:r>
              <a:rPr lang="en-US" altLang="zh-CN" sz="3600" b="1">
                <a:latin typeface="隶书" panose="02010509060101010101" pitchFamily="49" charset="-122"/>
                <a:ea typeface="仿宋_GB2312" pitchFamily="49" charset="-122"/>
              </a:rPr>
              <a:t>2.</a:t>
            </a:r>
            <a:r>
              <a:rPr lang="zh-CN" altLang="en-US" sz="3600" b="1" dirty="0">
                <a:latin typeface="隶书" panose="02010509060101010101" pitchFamily="49" charset="-122"/>
                <a:ea typeface="仿宋_GB2312" pitchFamily="49" charset="-122"/>
              </a:rPr>
              <a:t>建设项目的“三同时”要求</a:t>
            </a:r>
            <a:endParaRPr lang="zh-CN" altLang="en-US" sz="3600" b="1" dirty="0">
              <a:latin typeface="隶书" panose="02010509060101010101" pitchFamily="49" charset="-122"/>
              <a:ea typeface="仿宋_GB2312" pitchFamily="49" charset="-122"/>
            </a:endParaRPr>
          </a:p>
          <a:p>
            <a:pPr>
              <a:spcBef>
                <a:spcPct val="0"/>
              </a:spcBef>
              <a:buNone/>
            </a:pPr>
            <a:r>
              <a:rPr lang="zh-CN" altLang="en-US" sz="3600" dirty="0">
                <a:latin typeface="Times New Roman" panose="02020603050405020304" pitchFamily="18" charset="0"/>
                <a:ea typeface="楷体_GB2312" pitchFamily="49" charset="-122"/>
              </a:rPr>
              <a:t>           </a:t>
            </a:r>
            <a:r>
              <a:rPr lang="zh-CN" altLang="en-US" sz="3600" dirty="0">
                <a:latin typeface="宋体" panose="02010600030101010101" pitchFamily="2" charset="-122"/>
              </a:rPr>
              <a:t>在基建、技改时，建设项目中的安全、卫生与消防设施，应与建设项目的主体工程 “同时设计、同时施工、同时投入生产和使用”。</a:t>
            </a:r>
            <a:endParaRPr lang="zh-CN" altLang="en-US" sz="3600" dirty="0">
              <a:latin typeface="宋体" panose="02010600030101010101" pitchFamily="2" charset="-122"/>
            </a:endParaRPr>
          </a:p>
          <a:p>
            <a:pPr>
              <a:buNone/>
            </a:pPr>
            <a:r>
              <a:rPr lang="zh-CN" altLang="en-US" sz="3600" dirty="0">
                <a:latin typeface="宋体" panose="02010600030101010101" pitchFamily="2" charset="-122"/>
              </a:rPr>
              <a:t>     </a:t>
            </a:r>
            <a:r>
              <a:rPr lang="zh-CN" altLang="en-US" sz="3600" dirty="0">
                <a:solidFill>
                  <a:srgbClr val="000000"/>
                </a:solidFill>
                <a:latin typeface="宋体" panose="02010600030101010101" pitchFamily="2" charset="-122"/>
              </a:rPr>
              <a:t>该条已写入</a:t>
            </a:r>
            <a:r>
              <a:rPr lang="en-US" altLang="zh-CN" sz="3600">
                <a:solidFill>
                  <a:srgbClr val="000000"/>
                </a:solidFill>
                <a:latin typeface="宋体" panose="02010600030101010101" pitchFamily="2" charset="-122"/>
              </a:rPr>
              <a:t>《</a:t>
            </a:r>
            <a:r>
              <a:rPr lang="zh-CN" altLang="en-US" sz="3600" dirty="0">
                <a:solidFill>
                  <a:srgbClr val="000000"/>
                </a:solidFill>
                <a:latin typeface="宋体" panose="02010600030101010101" pitchFamily="2" charset="-122"/>
              </a:rPr>
              <a:t>安全生产法</a:t>
            </a:r>
            <a:r>
              <a:rPr lang="en-US" altLang="zh-CN" sz="3600">
                <a:solidFill>
                  <a:srgbClr val="000000"/>
                </a:solidFill>
                <a:latin typeface="宋体" panose="02010600030101010101" pitchFamily="2" charset="-122"/>
              </a:rPr>
              <a:t>》</a:t>
            </a:r>
            <a:r>
              <a:rPr lang="zh-CN" altLang="en-US" sz="3600" dirty="0">
                <a:solidFill>
                  <a:srgbClr val="000000"/>
                </a:solidFill>
                <a:latin typeface="宋体" panose="02010600030101010101" pitchFamily="2" charset="-122"/>
              </a:rPr>
              <a:t>第二十四条中。且明确“安全设施投资纳入建设项目概算”。</a:t>
            </a:r>
            <a:endParaRPr lang="zh-CN" altLang="en-US" sz="3600" dirty="0">
              <a:solidFill>
                <a:srgbClr val="000000"/>
              </a:solidFill>
              <a:latin typeface="宋体" panose="02010600030101010101" pitchFamily="2" charset="-122"/>
            </a:endParaRPr>
          </a:p>
          <a:p>
            <a:endParaRPr lang="zh-CN" altLang="en-US" dirty="0">
              <a:latin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35171">
                                            <p:txEl>
                                              <p:charRg st="0" end="15"/>
                                            </p:txEl>
                                          </p:spTgt>
                                        </p:tgtEl>
                                        <p:attrNameLst>
                                          <p:attrName>style.visibility</p:attrName>
                                        </p:attrNameLst>
                                      </p:cBhvr>
                                      <p:to>
                                        <p:strVal val="visible"/>
                                      </p:to>
                                    </p:set>
                                    <p:animEffect transition="in" filter="fade">
                                      <p:cBhvr>
                                        <p:cTn id="7" dur="500"/>
                                        <p:tgtEl>
                                          <p:spTgt spid="135171">
                                            <p:txEl>
                                              <p:charRg st="0" end="15"/>
                                            </p:txEl>
                                          </p:spTgt>
                                        </p:tgtEl>
                                      </p:cBhvr>
                                    </p:animEffect>
                                    <p:anim calcmode="lin" valueType="num">
                                      <p:cBhvr>
                                        <p:cTn id="8" dur="500" fill="hold"/>
                                        <p:tgtEl>
                                          <p:spTgt spid="135171">
                                            <p:txEl>
                                              <p:charRg st="0" end="15"/>
                                            </p:txEl>
                                          </p:spTgt>
                                        </p:tgtEl>
                                        <p:attrNameLst>
                                          <p:attrName>ppt_x</p:attrName>
                                        </p:attrNameLst>
                                      </p:cBhvr>
                                      <p:tavLst>
                                        <p:tav tm="0">
                                          <p:val>
                                            <p:strVal val="#ppt_x"/>
                                          </p:val>
                                        </p:tav>
                                        <p:tav tm="100000">
                                          <p:val>
                                            <p:strVal val="#ppt_x"/>
                                          </p:val>
                                        </p:tav>
                                      </p:tavLst>
                                    </p:anim>
                                    <p:anim calcmode="lin" valueType="num">
                                      <p:cBhvr>
                                        <p:cTn id="9" dur="500" fill="hold"/>
                                        <p:tgtEl>
                                          <p:spTgt spid="135171">
                                            <p:txEl>
                                              <p:charRg st="0" end="15"/>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35171">
                                            <p:txEl>
                                              <p:charRg st="15" end="86"/>
                                            </p:txEl>
                                          </p:spTgt>
                                        </p:tgtEl>
                                        <p:attrNameLst>
                                          <p:attrName>style.visibility</p:attrName>
                                        </p:attrNameLst>
                                      </p:cBhvr>
                                      <p:to>
                                        <p:strVal val="visible"/>
                                      </p:to>
                                    </p:set>
                                    <p:animEffect transition="in" filter="fade">
                                      <p:cBhvr>
                                        <p:cTn id="12" dur="500"/>
                                        <p:tgtEl>
                                          <p:spTgt spid="135171">
                                            <p:txEl>
                                              <p:charRg st="15" end="86"/>
                                            </p:txEl>
                                          </p:spTgt>
                                        </p:tgtEl>
                                      </p:cBhvr>
                                    </p:animEffect>
                                    <p:anim calcmode="lin" valueType="num">
                                      <p:cBhvr>
                                        <p:cTn id="13" dur="500" fill="hold"/>
                                        <p:tgtEl>
                                          <p:spTgt spid="135171">
                                            <p:txEl>
                                              <p:charRg st="15" end="86"/>
                                            </p:txEl>
                                          </p:spTgt>
                                        </p:tgtEl>
                                        <p:attrNameLst>
                                          <p:attrName>ppt_x</p:attrName>
                                        </p:attrNameLst>
                                      </p:cBhvr>
                                      <p:tavLst>
                                        <p:tav tm="0">
                                          <p:val>
                                            <p:strVal val="#ppt_x"/>
                                          </p:val>
                                        </p:tav>
                                        <p:tav tm="100000">
                                          <p:val>
                                            <p:strVal val="#ppt_x"/>
                                          </p:val>
                                        </p:tav>
                                      </p:tavLst>
                                    </p:anim>
                                    <p:anim calcmode="lin" valueType="num">
                                      <p:cBhvr>
                                        <p:cTn id="14" dur="500" fill="hold"/>
                                        <p:tgtEl>
                                          <p:spTgt spid="135171">
                                            <p:txEl>
                                              <p:charRg st="15" end="86"/>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35171">
                                            <p:txEl>
                                              <p:charRg st="86" end="131"/>
                                            </p:txEl>
                                          </p:spTgt>
                                        </p:tgtEl>
                                        <p:attrNameLst>
                                          <p:attrName>style.visibility</p:attrName>
                                        </p:attrNameLst>
                                      </p:cBhvr>
                                      <p:to>
                                        <p:strVal val="visible"/>
                                      </p:to>
                                    </p:set>
                                    <p:animEffect transition="in" filter="fade">
                                      <p:cBhvr>
                                        <p:cTn id="17" dur="500"/>
                                        <p:tgtEl>
                                          <p:spTgt spid="135171">
                                            <p:txEl>
                                              <p:charRg st="86" end="131"/>
                                            </p:txEl>
                                          </p:spTgt>
                                        </p:tgtEl>
                                      </p:cBhvr>
                                    </p:animEffect>
                                    <p:anim calcmode="lin" valueType="num">
                                      <p:cBhvr>
                                        <p:cTn id="18" dur="500" fill="hold"/>
                                        <p:tgtEl>
                                          <p:spTgt spid="135171">
                                            <p:txEl>
                                              <p:charRg st="86" end="131"/>
                                            </p:txEl>
                                          </p:spTgt>
                                        </p:tgtEl>
                                        <p:attrNameLst>
                                          <p:attrName>ppt_x</p:attrName>
                                        </p:attrNameLst>
                                      </p:cBhvr>
                                      <p:tavLst>
                                        <p:tav tm="0">
                                          <p:val>
                                            <p:strVal val="#ppt_x"/>
                                          </p:val>
                                        </p:tav>
                                        <p:tav tm="100000">
                                          <p:val>
                                            <p:strVal val="#ppt_x"/>
                                          </p:val>
                                        </p:tav>
                                      </p:tavLst>
                                    </p:anim>
                                    <p:anim calcmode="lin" valueType="num">
                                      <p:cBhvr>
                                        <p:cTn id="19" dur="500" fill="hold"/>
                                        <p:tgtEl>
                                          <p:spTgt spid="135171">
                                            <p:txEl>
                                              <p:charRg st="86" end="13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4626" name="文本占位符 154625"/>
          <p:cNvSpPr>
            <a:spLocks noGrp="1"/>
          </p:cNvSpPr>
          <p:nvPr>
            <p:ph type="body" idx="1"/>
          </p:nvPr>
        </p:nvSpPr>
        <p:spPr>
          <a:xfrm>
            <a:off x="457200" y="1341438"/>
            <a:ext cx="8229600" cy="4784725"/>
          </a:xfrm>
          <a:ln/>
        </p:spPr>
        <p:txBody>
          <a:bodyPr/>
          <a:p>
            <a:pPr>
              <a:buNone/>
            </a:pPr>
            <a:r>
              <a:rPr lang="zh-CN" altLang="en-US" b="1" dirty="0"/>
              <a:t>   </a:t>
            </a:r>
            <a:r>
              <a:rPr lang="en-US" altLang="zh-CN" b="1"/>
              <a:t>3.</a:t>
            </a:r>
            <a:r>
              <a:rPr lang="zh-CN" altLang="en-US" b="1" dirty="0"/>
              <a:t>严格执行作业票据。</a:t>
            </a:r>
            <a:endParaRPr lang="zh-CN" altLang="en-US" b="1" dirty="0"/>
          </a:p>
          <a:p>
            <a:pPr>
              <a:buNone/>
            </a:pPr>
            <a:r>
              <a:rPr lang="zh-CN" altLang="en-US" dirty="0"/>
              <a:t>          施工单位在进站前，要由施工组织部门履行</a:t>
            </a:r>
            <a:r>
              <a:rPr lang="en-US" altLang="zh-CN"/>
              <a:t>《</a:t>
            </a:r>
            <a:r>
              <a:rPr lang="zh-CN" altLang="en-US" dirty="0"/>
              <a:t>加油站进站施工确认表</a:t>
            </a:r>
            <a:r>
              <a:rPr lang="en-US" altLang="zh-CN"/>
              <a:t>》</a:t>
            </a:r>
            <a:r>
              <a:rPr lang="zh-CN" altLang="en-US" dirty="0"/>
              <a:t>等手续，基建部、零售部、安全数质量部要对</a:t>
            </a:r>
            <a:r>
              <a:rPr lang="en-US" altLang="zh-CN"/>
              <a:t>《</a:t>
            </a:r>
            <a:r>
              <a:rPr lang="zh-CN" altLang="en-US" dirty="0"/>
              <a:t>加油站进站施工确认表</a:t>
            </a:r>
            <a:r>
              <a:rPr lang="en-US" altLang="zh-CN"/>
              <a:t>》</a:t>
            </a:r>
            <a:r>
              <a:rPr lang="zh-CN" altLang="en-US" dirty="0"/>
              <a:t>中各自负责审批的内容进行严格审核，确保施工前各项安防工作落实到位后，方可允许施工队伍进站施工。  </a:t>
            </a:r>
            <a:endParaRPr lang="zh-CN" altLang="en-US" dirty="0"/>
          </a:p>
          <a:p>
            <a:pPr>
              <a:buNone/>
            </a:pP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54626">
                                            <p:txEl>
                                              <p:charRg st="0" end="15"/>
                                            </p:txEl>
                                          </p:spTgt>
                                        </p:tgtEl>
                                        <p:attrNameLst>
                                          <p:attrName>style.visibility</p:attrName>
                                        </p:attrNameLst>
                                      </p:cBhvr>
                                      <p:to>
                                        <p:strVal val="visible"/>
                                      </p:to>
                                    </p:set>
                                    <p:animEffect transition="in" filter="fade">
                                      <p:cBhvr>
                                        <p:cTn id="7" dur="500"/>
                                        <p:tgtEl>
                                          <p:spTgt spid="154626">
                                            <p:txEl>
                                              <p:charRg st="0" end="15"/>
                                            </p:txEl>
                                          </p:spTgt>
                                        </p:tgtEl>
                                      </p:cBhvr>
                                    </p:animEffect>
                                    <p:anim calcmode="lin" valueType="num">
                                      <p:cBhvr>
                                        <p:cTn id="8" dur="500" fill="hold"/>
                                        <p:tgtEl>
                                          <p:spTgt spid="154626">
                                            <p:txEl>
                                              <p:charRg st="0" end="15"/>
                                            </p:txEl>
                                          </p:spTgt>
                                        </p:tgtEl>
                                        <p:attrNameLst>
                                          <p:attrName>ppt_x</p:attrName>
                                        </p:attrNameLst>
                                      </p:cBhvr>
                                      <p:tavLst>
                                        <p:tav tm="0">
                                          <p:val>
                                            <p:strVal val="#ppt_x"/>
                                          </p:val>
                                        </p:tav>
                                        <p:tav tm="100000">
                                          <p:val>
                                            <p:strVal val="#ppt_x"/>
                                          </p:val>
                                        </p:tav>
                                      </p:tavLst>
                                    </p:anim>
                                    <p:anim calcmode="lin" valueType="num">
                                      <p:cBhvr>
                                        <p:cTn id="9" dur="500" fill="hold"/>
                                        <p:tgtEl>
                                          <p:spTgt spid="154626">
                                            <p:txEl>
                                              <p:charRg st="0" end="15"/>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54626">
                                            <p:txEl>
                                              <p:charRg st="15" end="138"/>
                                            </p:txEl>
                                          </p:spTgt>
                                        </p:tgtEl>
                                        <p:attrNameLst>
                                          <p:attrName>style.visibility</p:attrName>
                                        </p:attrNameLst>
                                      </p:cBhvr>
                                      <p:to>
                                        <p:strVal val="visible"/>
                                      </p:to>
                                    </p:set>
                                    <p:animEffect transition="in" filter="fade">
                                      <p:cBhvr>
                                        <p:cTn id="12" dur="500"/>
                                        <p:tgtEl>
                                          <p:spTgt spid="154626">
                                            <p:txEl>
                                              <p:charRg st="15" end="138"/>
                                            </p:txEl>
                                          </p:spTgt>
                                        </p:tgtEl>
                                      </p:cBhvr>
                                    </p:animEffect>
                                    <p:anim calcmode="lin" valueType="num">
                                      <p:cBhvr>
                                        <p:cTn id="13" dur="500" fill="hold"/>
                                        <p:tgtEl>
                                          <p:spTgt spid="154626">
                                            <p:txEl>
                                              <p:charRg st="15" end="138"/>
                                            </p:txEl>
                                          </p:spTgt>
                                        </p:tgtEl>
                                        <p:attrNameLst>
                                          <p:attrName>ppt_x</p:attrName>
                                        </p:attrNameLst>
                                      </p:cBhvr>
                                      <p:tavLst>
                                        <p:tav tm="0">
                                          <p:val>
                                            <p:strVal val="#ppt_x"/>
                                          </p:val>
                                        </p:tav>
                                        <p:tav tm="100000">
                                          <p:val>
                                            <p:strVal val="#ppt_x"/>
                                          </p:val>
                                        </p:tav>
                                      </p:tavLst>
                                    </p:anim>
                                    <p:anim calcmode="lin" valueType="num">
                                      <p:cBhvr>
                                        <p:cTn id="14" dur="500" fill="hold"/>
                                        <p:tgtEl>
                                          <p:spTgt spid="154626">
                                            <p:txEl>
                                              <p:charRg st="15" end="13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5650" name="文本占位符 155649"/>
          <p:cNvSpPr>
            <a:spLocks noGrp="1"/>
          </p:cNvSpPr>
          <p:nvPr>
            <p:ph type="body" idx="1"/>
          </p:nvPr>
        </p:nvSpPr>
        <p:spPr>
          <a:xfrm>
            <a:off x="457200" y="1196975"/>
            <a:ext cx="8229600" cy="4929188"/>
          </a:xfrm>
          <a:ln/>
        </p:spPr>
        <p:txBody>
          <a:bodyPr/>
          <a:p>
            <a:pPr>
              <a:buNone/>
            </a:pPr>
            <a:r>
              <a:rPr lang="zh-CN" altLang="en-US" b="1" dirty="0"/>
              <a:t>  </a:t>
            </a:r>
            <a:r>
              <a:rPr lang="en-US" altLang="zh-CN" b="1"/>
              <a:t>4. </a:t>
            </a:r>
            <a:r>
              <a:rPr lang="zh-CN" altLang="en-US" b="1" dirty="0"/>
              <a:t>施工单位需准备的材料：</a:t>
            </a:r>
            <a:endParaRPr lang="zh-CN" altLang="en-US" b="1" dirty="0"/>
          </a:p>
          <a:p>
            <a:pPr>
              <a:buNone/>
            </a:pPr>
            <a:r>
              <a:rPr lang="zh-CN" altLang="en-US" dirty="0"/>
              <a:t>          施工单位负责将本单位施工人员进行登记，将施工人员的身份证、项目经理证、安全员证、电工证、焊工证等有效证件复印件装订成册，放到加油站留存备查。</a:t>
            </a:r>
            <a:endParaRPr lang="zh-CN" altLang="en-US" dirty="0"/>
          </a:p>
          <a:p>
            <a:pPr>
              <a:buNone/>
            </a:pPr>
            <a:r>
              <a:rPr lang="zh-CN" altLang="en-US" dirty="0"/>
              <a:t>          </a:t>
            </a:r>
            <a:endParaRPr lang="zh-CN" altLang="en-US" dirty="0"/>
          </a:p>
        </p:txBody>
      </p:sp>
      <p:pic>
        <p:nvPicPr>
          <p:cNvPr id="155651" name="Picture 5" descr="j0212957"/>
          <p:cNvPicPr>
            <a:picLocks noChangeAspect="1"/>
          </p:cNvPicPr>
          <p:nvPr/>
        </p:nvPicPr>
        <p:blipFill>
          <a:blip r:embed="rId1"/>
          <a:stretch>
            <a:fillRect/>
          </a:stretch>
        </p:blipFill>
        <p:spPr>
          <a:xfrm>
            <a:off x="5651500" y="5013325"/>
            <a:ext cx="2159000" cy="135572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55650">
                                            <p:txEl>
                                              <p:charRg st="0" end="17"/>
                                            </p:txEl>
                                          </p:spTgt>
                                        </p:tgtEl>
                                        <p:attrNameLst>
                                          <p:attrName>style.visibility</p:attrName>
                                        </p:attrNameLst>
                                      </p:cBhvr>
                                      <p:to>
                                        <p:strVal val="visible"/>
                                      </p:to>
                                    </p:set>
                                    <p:animEffect transition="in" filter="fade">
                                      <p:cBhvr>
                                        <p:cTn id="7" dur="500"/>
                                        <p:tgtEl>
                                          <p:spTgt spid="155650">
                                            <p:txEl>
                                              <p:charRg st="0" end="17"/>
                                            </p:txEl>
                                          </p:spTgt>
                                        </p:tgtEl>
                                      </p:cBhvr>
                                    </p:animEffect>
                                    <p:anim calcmode="lin" valueType="num">
                                      <p:cBhvr>
                                        <p:cTn id="8" dur="500" fill="hold"/>
                                        <p:tgtEl>
                                          <p:spTgt spid="155650">
                                            <p:txEl>
                                              <p:charRg st="0" end="17"/>
                                            </p:txEl>
                                          </p:spTgt>
                                        </p:tgtEl>
                                        <p:attrNameLst>
                                          <p:attrName>ppt_x</p:attrName>
                                        </p:attrNameLst>
                                      </p:cBhvr>
                                      <p:tavLst>
                                        <p:tav tm="0">
                                          <p:val>
                                            <p:strVal val="#ppt_x"/>
                                          </p:val>
                                        </p:tav>
                                        <p:tav tm="100000">
                                          <p:val>
                                            <p:strVal val="#ppt_x"/>
                                          </p:val>
                                        </p:tav>
                                      </p:tavLst>
                                    </p:anim>
                                    <p:anim calcmode="lin" valueType="num">
                                      <p:cBhvr>
                                        <p:cTn id="9" dur="500" fill="hold"/>
                                        <p:tgtEl>
                                          <p:spTgt spid="155650">
                                            <p:txEl>
                                              <p:charRg st="0" end="17"/>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55650">
                                            <p:txEl>
                                              <p:charRg st="17" end="98"/>
                                            </p:txEl>
                                          </p:spTgt>
                                        </p:tgtEl>
                                        <p:attrNameLst>
                                          <p:attrName>style.visibility</p:attrName>
                                        </p:attrNameLst>
                                      </p:cBhvr>
                                      <p:to>
                                        <p:strVal val="visible"/>
                                      </p:to>
                                    </p:set>
                                    <p:animEffect transition="in" filter="fade">
                                      <p:cBhvr>
                                        <p:cTn id="12" dur="500"/>
                                        <p:tgtEl>
                                          <p:spTgt spid="155650">
                                            <p:txEl>
                                              <p:charRg st="17" end="98"/>
                                            </p:txEl>
                                          </p:spTgt>
                                        </p:tgtEl>
                                      </p:cBhvr>
                                    </p:animEffect>
                                    <p:anim calcmode="lin" valueType="num">
                                      <p:cBhvr>
                                        <p:cTn id="13" dur="500" fill="hold"/>
                                        <p:tgtEl>
                                          <p:spTgt spid="155650">
                                            <p:txEl>
                                              <p:charRg st="17" end="98"/>
                                            </p:txEl>
                                          </p:spTgt>
                                        </p:tgtEl>
                                        <p:attrNameLst>
                                          <p:attrName>ppt_x</p:attrName>
                                        </p:attrNameLst>
                                      </p:cBhvr>
                                      <p:tavLst>
                                        <p:tav tm="0">
                                          <p:val>
                                            <p:strVal val="#ppt_x"/>
                                          </p:val>
                                        </p:tav>
                                        <p:tav tm="100000">
                                          <p:val>
                                            <p:strVal val="#ppt_x"/>
                                          </p:val>
                                        </p:tav>
                                      </p:tavLst>
                                    </p:anim>
                                    <p:anim calcmode="lin" valueType="num">
                                      <p:cBhvr>
                                        <p:cTn id="14" dur="500" fill="hold"/>
                                        <p:tgtEl>
                                          <p:spTgt spid="155650">
                                            <p:txEl>
                                              <p:charRg st="17" end="98"/>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55650">
                                            <p:txEl>
                                              <p:charRg st="98" end="109"/>
                                            </p:txEl>
                                          </p:spTgt>
                                        </p:tgtEl>
                                        <p:attrNameLst>
                                          <p:attrName>style.visibility</p:attrName>
                                        </p:attrNameLst>
                                      </p:cBhvr>
                                      <p:to>
                                        <p:strVal val="visible"/>
                                      </p:to>
                                    </p:set>
                                    <p:animEffect transition="in" filter="fade">
                                      <p:cBhvr>
                                        <p:cTn id="17" dur="500"/>
                                        <p:tgtEl>
                                          <p:spTgt spid="155650">
                                            <p:txEl>
                                              <p:charRg st="98" end="109"/>
                                            </p:txEl>
                                          </p:spTgt>
                                        </p:tgtEl>
                                      </p:cBhvr>
                                    </p:animEffect>
                                    <p:anim calcmode="lin" valueType="num">
                                      <p:cBhvr>
                                        <p:cTn id="18" dur="500" fill="hold"/>
                                        <p:tgtEl>
                                          <p:spTgt spid="155650">
                                            <p:txEl>
                                              <p:charRg st="98" end="109"/>
                                            </p:txEl>
                                          </p:spTgt>
                                        </p:tgtEl>
                                        <p:attrNameLst>
                                          <p:attrName>ppt_x</p:attrName>
                                        </p:attrNameLst>
                                      </p:cBhvr>
                                      <p:tavLst>
                                        <p:tav tm="0">
                                          <p:val>
                                            <p:strVal val="#ppt_x"/>
                                          </p:val>
                                        </p:tav>
                                        <p:tav tm="100000">
                                          <p:val>
                                            <p:strVal val="#ppt_x"/>
                                          </p:val>
                                        </p:tav>
                                      </p:tavLst>
                                    </p:anim>
                                    <p:anim calcmode="lin" valueType="num">
                                      <p:cBhvr>
                                        <p:cTn id="19" dur="500" fill="hold"/>
                                        <p:tgtEl>
                                          <p:spTgt spid="155650">
                                            <p:txEl>
                                              <p:charRg st="98" end="10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6674" name="文本占位符 156673"/>
          <p:cNvSpPr>
            <a:spLocks noGrp="1"/>
          </p:cNvSpPr>
          <p:nvPr>
            <p:ph type="body" idx="1"/>
          </p:nvPr>
        </p:nvSpPr>
        <p:spPr>
          <a:xfrm>
            <a:off x="457200" y="1268413"/>
            <a:ext cx="8229600" cy="4857750"/>
          </a:xfrm>
          <a:ln/>
        </p:spPr>
        <p:txBody>
          <a:bodyPr/>
          <a:p>
            <a:pPr>
              <a:buNone/>
            </a:pPr>
            <a:endParaRPr lang="en-US" altLang="zh-CN" b="1"/>
          </a:p>
          <a:p>
            <a:pPr>
              <a:buNone/>
            </a:pPr>
            <a:r>
              <a:rPr lang="en-US" altLang="zh-CN" b="1"/>
              <a:t>5.</a:t>
            </a:r>
            <a:r>
              <a:rPr lang="zh-CN" altLang="en-US" b="1" dirty="0"/>
              <a:t>提高现场管理水平。</a:t>
            </a:r>
            <a:endParaRPr lang="zh-CN" altLang="en-US" b="1" dirty="0"/>
          </a:p>
          <a:p>
            <a:r>
              <a:rPr lang="zh-CN" altLang="en-US" dirty="0"/>
              <a:t>施工现场要悬挂相关警示标志</a:t>
            </a:r>
            <a:endParaRPr lang="zh-CN" altLang="en-US" dirty="0"/>
          </a:p>
          <a:p>
            <a:r>
              <a:rPr lang="zh-CN" altLang="en-US" dirty="0"/>
              <a:t>材料正确储存并码放整齐</a:t>
            </a:r>
            <a:endParaRPr lang="zh-CN" altLang="en-US" dirty="0"/>
          </a:p>
          <a:p>
            <a:r>
              <a:rPr lang="zh-CN" altLang="en-US" dirty="0"/>
              <a:t>施工现场整洁有序。  </a:t>
            </a:r>
            <a:endParaRPr lang="zh-CN" altLang="en-US" dirty="0"/>
          </a:p>
          <a:p>
            <a:endParaRPr lang="zh-CN" altLang="en-US" dirty="0"/>
          </a:p>
        </p:txBody>
      </p:sp>
      <p:pic>
        <p:nvPicPr>
          <p:cNvPr id="156675" name="Picture 6" descr="j0233018"/>
          <p:cNvPicPr>
            <a:picLocks noChangeAspect="1"/>
          </p:cNvPicPr>
          <p:nvPr/>
        </p:nvPicPr>
        <p:blipFill>
          <a:blip r:embed="rId1"/>
          <a:stretch>
            <a:fillRect/>
          </a:stretch>
        </p:blipFill>
        <p:spPr>
          <a:xfrm>
            <a:off x="5508625" y="3716338"/>
            <a:ext cx="2268538" cy="230505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56674">
                                            <p:txEl>
                                              <p:charRg st="1" end="13"/>
                                            </p:txEl>
                                          </p:spTgt>
                                        </p:tgtEl>
                                        <p:attrNameLst>
                                          <p:attrName>style.visibility</p:attrName>
                                        </p:attrNameLst>
                                      </p:cBhvr>
                                      <p:to>
                                        <p:strVal val="visible"/>
                                      </p:to>
                                    </p:set>
                                    <p:animEffect transition="in" filter="fade">
                                      <p:cBhvr>
                                        <p:cTn id="7" dur="500"/>
                                        <p:tgtEl>
                                          <p:spTgt spid="156674">
                                            <p:txEl>
                                              <p:charRg st="1" end="13"/>
                                            </p:txEl>
                                          </p:spTgt>
                                        </p:tgtEl>
                                      </p:cBhvr>
                                    </p:animEffect>
                                    <p:anim calcmode="lin" valueType="num">
                                      <p:cBhvr>
                                        <p:cTn id="8" dur="500" fill="hold"/>
                                        <p:tgtEl>
                                          <p:spTgt spid="156674">
                                            <p:txEl>
                                              <p:charRg st="1" end="13"/>
                                            </p:txEl>
                                          </p:spTgt>
                                        </p:tgtEl>
                                        <p:attrNameLst>
                                          <p:attrName>ppt_x</p:attrName>
                                        </p:attrNameLst>
                                      </p:cBhvr>
                                      <p:tavLst>
                                        <p:tav tm="0">
                                          <p:val>
                                            <p:strVal val="#ppt_x"/>
                                          </p:val>
                                        </p:tav>
                                        <p:tav tm="100000">
                                          <p:val>
                                            <p:strVal val="#ppt_x"/>
                                          </p:val>
                                        </p:tav>
                                      </p:tavLst>
                                    </p:anim>
                                    <p:anim calcmode="lin" valueType="num">
                                      <p:cBhvr>
                                        <p:cTn id="9" dur="500" fill="hold"/>
                                        <p:tgtEl>
                                          <p:spTgt spid="156674">
                                            <p:txEl>
                                              <p:charRg st="1" end="13"/>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56674">
                                            <p:txEl>
                                              <p:charRg st="13" end="27"/>
                                            </p:txEl>
                                          </p:spTgt>
                                        </p:tgtEl>
                                        <p:attrNameLst>
                                          <p:attrName>style.visibility</p:attrName>
                                        </p:attrNameLst>
                                      </p:cBhvr>
                                      <p:to>
                                        <p:strVal val="visible"/>
                                      </p:to>
                                    </p:set>
                                    <p:animEffect transition="in" filter="fade">
                                      <p:cBhvr>
                                        <p:cTn id="12" dur="500"/>
                                        <p:tgtEl>
                                          <p:spTgt spid="156674">
                                            <p:txEl>
                                              <p:charRg st="13" end="27"/>
                                            </p:txEl>
                                          </p:spTgt>
                                        </p:tgtEl>
                                      </p:cBhvr>
                                    </p:animEffect>
                                    <p:anim calcmode="lin" valueType="num">
                                      <p:cBhvr>
                                        <p:cTn id="13" dur="500" fill="hold"/>
                                        <p:tgtEl>
                                          <p:spTgt spid="156674">
                                            <p:txEl>
                                              <p:charRg st="13" end="27"/>
                                            </p:txEl>
                                          </p:spTgt>
                                        </p:tgtEl>
                                        <p:attrNameLst>
                                          <p:attrName>ppt_x</p:attrName>
                                        </p:attrNameLst>
                                      </p:cBhvr>
                                      <p:tavLst>
                                        <p:tav tm="0">
                                          <p:val>
                                            <p:strVal val="#ppt_x"/>
                                          </p:val>
                                        </p:tav>
                                        <p:tav tm="100000">
                                          <p:val>
                                            <p:strVal val="#ppt_x"/>
                                          </p:val>
                                        </p:tav>
                                      </p:tavLst>
                                    </p:anim>
                                    <p:anim calcmode="lin" valueType="num">
                                      <p:cBhvr>
                                        <p:cTn id="14" dur="500" fill="hold"/>
                                        <p:tgtEl>
                                          <p:spTgt spid="156674">
                                            <p:txEl>
                                              <p:charRg st="13" end="27"/>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56674">
                                            <p:txEl>
                                              <p:charRg st="27" end="39"/>
                                            </p:txEl>
                                          </p:spTgt>
                                        </p:tgtEl>
                                        <p:attrNameLst>
                                          <p:attrName>style.visibility</p:attrName>
                                        </p:attrNameLst>
                                      </p:cBhvr>
                                      <p:to>
                                        <p:strVal val="visible"/>
                                      </p:to>
                                    </p:set>
                                    <p:animEffect transition="in" filter="fade">
                                      <p:cBhvr>
                                        <p:cTn id="17" dur="500"/>
                                        <p:tgtEl>
                                          <p:spTgt spid="156674">
                                            <p:txEl>
                                              <p:charRg st="27" end="39"/>
                                            </p:txEl>
                                          </p:spTgt>
                                        </p:tgtEl>
                                      </p:cBhvr>
                                    </p:animEffect>
                                    <p:anim calcmode="lin" valueType="num">
                                      <p:cBhvr>
                                        <p:cTn id="18" dur="500" fill="hold"/>
                                        <p:tgtEl>
                                          <p:spTgt spid="156674">
                                            <p:txEl>
                                              <p:charRg st="27" end="39"/>
                                            </p:txEl>
                                          </p:spTgt>
                                        </p:tgtEl>
                                        <p:attrNameLst>
                                          <p:attrName>ppt_x</p:attrName>
                                        </p:attrNameLst>
                                      </p:cBhvr>
                                      <p:tavLst>
                                        <p:tav tm="0">
                                          <p:val>
                                            <p:strVal val="#ppt_x"/>
                                          </p:val>
                                        </p:tav>
                                        <p:tav tm="100000">
                                          <p:val>
                                            <p:strVal val="#ppt_x"/>
                                          </p:val>
                                        </p:tav>
                                      </p:tavLst>
                                    </p:anim>
                                    <p:anim calcmode="lin" valueType="num">
                                      <p:cBhvr>
                                        <p:cTn id="19" dur="500" fill="hold"/>
                                        <p:tgtEl>
                                          <p:spTgt spid="156674">
                                            <p:txEl>
                                              <p:charRg st="27" end="39"/>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56674">
                                            <p:txEl>
                                              <p:charRg st="39" end="51"/>
                                            </p:txEl>
                                          </p:spTgt>
                                        </p:tgtEl>
                                        <p:attrNameLst>
                                          <p:attrName>style.visibility</p:attrName>
                                        </p:attrNameLst>
                                      </p:cBhvr>
                                      <p:to>
                                        <p:strVal val="visible"/>
                                      </p:to>
                                    </p:set>
                                    <p:animEffect transition="in" filter="fade">
                                      <p:cBhvr>
                                        <p:cTn id="22" dur="500"/>
                                        <p:tgtEl>
                                          <p:spTgt spid="156674">
                                            <p:txEl>
                                              <p:charRg st="39" end="51"/>
                                            </p:txEl>
                                          </p:spTgt>
                                        </p:tgtEl>
                                      </p:cBhvr>
                                    </p:animEffect>
                                    <p:anim calcmode="lin" valueType="num">
                                      <p:cBhvr>
                                        <p:cTn id="23" dur="500" fill="hold"/>
                                        <p:tgtEl>
                                          <p:spTgt spid="156674">
                                            <p:txEl>
                                              <p:charRg st="39" end="51"/>
                                            </p:txEl>
                                          </p:spTgt>
                                        </p:tgtEl>
                                        <p:attrNameLst>
                                          <p:attrName>ppt_x</p:attrName>
                                        </p:attrNameLst>
                                      </p:cBhvr>
                                      <p:tavLst>
                                        <p:tav tm="0">
                                          <p:val>
                                            <p:strVal val="#ppt_x"/>
                                          </p:val>
                                        </p:tav>
                                        <p:tav tm="100000">
                                          <p:val>
                                            <p:strVal val="#ppt_x"/>
                                          </p:val>
                                        </p:tav>
                                      </p:tavLst>
                                    </p:anim>
                                    <p:anim calcmode="lin" valueType="num">
                                      <p:cBhvr>
                                        <p:cTn id="24" dur="500" fill="hold"/>
                                        <p:tgtEl>
                                          <p:spTgt spid="156674">
                                            <p:txEl>
                                              <p:charRg st="39" end="5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6195" name="文本占位符 136194"/>
          <p:cNvSpPr>
            <a:spLocks noGrp="1"/>
          </p:cNvSpPr>
          <p:nvPr>
            <p:ph type="body" idx="1"/>
          </p:nvPr>
        </p:nvSpPr>
        <p:spPr>
          <a:ln/>
        </p:spPr>
        <p:txBody>
          <a:bodyPr/>
          <a:p>
            <a:pPr>
              <a:buNone/>
            </a:pPr>
            <a:r>
              <a:rPr lang="en-US" altLang="zh-CN" b="1"/>
              <a:t>6.</a:t>
            </a:r>
            <a:r>
              <a:rPr lang="zh-CN" altLang="en-US" b="1" dirty="0"/>
              <a:t> 建设、设计</a:t>
            </a:r>
            <a:endParaRPr lang="zh-CN" altLang="en-US" b="1" dirty="0"/>
          </a:p>
          <a:p>
            <a:pPr>
              <a:buNone/>
            </a:pPr>
            <a:r>
              <a:rPr lang="en-US" altLang="zh-CN"/>
              <a:t>   A.</a:t>
            </a:r>
            <a:r>
              <a:rPr lang="zh-CN" altLang="en-US" dirty="0"/>
              <a:t>与站内建筑物间距</a:t>
            </a:r>
            <a:endParaRPr lang="zh-CN" altLang="en-US" dirty="0"/>
          </a:p>
          <a:p>
            <a:pPr>
              <a:buNone/>
            </a:pPr>
            <a:r>
              <a:rPr lang="zh-CN" altLang="en-US" dirty="0"/>
              <a:t>   </a:t>
            </a:r>
            <a:r>
              <a:rPr lang="en-US" altLang="zh-CN"/>
              <a:t>B.</a:t>
            </a:r>
            <a:r>
              <a:rPr lang="zh-CN" altLang="en-US" dirty="0"/>
              <a:t>与站外建筑物间距</a:t>
            </a:r>
            <a:endParaRPr lang="zh-CN" altLang="en-US" dirty="0"/>
          </a:p>
          <a:p>
            <a:pPr>
              <a:buNone/>
            </a:pPr>
            <a:r>
              <a:rPr lang="en-US" altLang="zh-CN"/>
              <a:t>   C.</a:t>
            </a:r>
            <a:r>
              <a:rPr lang="zh-CN" altLang="en-US" dirty="0"/>
              <a:t>国家一、二级通讯线路间距</a:t>
            </a:r>
            <a:endParaRPr lang="zh-CN" altLang="en-US" dirty="0"/>
          </a:p>
          <a:p>
            <a:pPr>
              <a:buNone/>
            </a:pPr>
            <a:r>
              <a:rPr lang="en-US" altLang="zh-CN"/>
              <a:t>   D.</a:t>
            </a:r>
            <a:r>
              <a:rPr lang="zh-CN" altLang="en-US" dirty="0"/>
              <a:t>防雷接地</a:t>
            </a:r>
            <a:endParaRPr lang="zh-CN" altLang="en-US" dirty="0"/>
          </a:p>
          <a:p>
            <a:endParaRPr lang="zh-CN" altLang="en-US" dirty="0"/>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36195">
                                            <p:txEl>
                                              <p:charRg st="0" end="9"/>
                                            </p:txEl>
                                          </p:spTgt>
                                        </p:tgtEl>
                                        <p:attrNameLst>
                                          <p:attrName>style.visibility</p:attrName>
                                        </p:attrNameLst>
                                      </p:cBhvr>
                                      <p:to>
                                        <p:strVal val="visible"/>
                                      </p:to>
                                    </p:set>
                                    <p:animEffect transition="in" filter="fade">
                                      <p:cBhvr>
                                        <p:cTn id="7" dur="500"/>
                                        <p:tgtEl>
                                          <p:spTgt spid="136195">
                                            <p:txEl>
                                              <p:charRg st="0" end="9"/>
                                            </p:txEl>
                                          </p:spTgt>
                                        </p:tgtEl>
                                      </p:cBhvr>
                                    </p:animEffect>
                                    <p:anim calcmode="lin" valueType="num">
                                      <p:cBhvr>
                                        <p:cTn id="8" dur="500" fill="hold"/>
                                        <p:tgtEl>
                                          <p:spTgt spid="136195">
                                            <p:txEl>
                                              <p:charRg st="0" end="9"/>
                                            </p:txEl>
                                          </p:spTgt>
                                        </p:tgtEl>
                                        <p:attrNameLst>
                                          <p:attrName>ppt_x</p:attrName>
                                        </p:attrNameLst>
                                      </p:cBhvr>
                                      <p:tavLst>
                                        <p:tav tm="0">
                                          <p:val>
                                            <p:strVal val="#ppt_x"/>
                                          </p:val>
                                        </p:tav>
                                        <p:tav tm="100000">
                                          <p:val>
                                            <p:strVal val="#ppt_x"/>
                                          </p:val>
                                        </p:tav>
                                      </p:tavLst>
                                    </p:anim>
                                    <p:anim calcmode="lin" valueType="num">
                                      <p:cBhvr>
                                        <p:cTn id="9" dur="500" fill="hold"/>
                                        <p:tgtEl>
                                          <p:spTgt spid="136195">
                                            <p:txEl>
                                              <p:charRg st="0" end="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36195">
                                            <p:txEl>
                                              <p:charRg st="9" end="23"/>
                                            </p:txEl>
                                          </p:spTgt>
                                        </p:tgtEl>
                                        <p:attrNameLst>
                                          <p:attrName>style.visibility</p:attrName>
                                        </p:attrNameLst>
                                      </p:cBhvr>
                                      <p:to>
                                        <p:strVal val="visible"/>
                                      </p:to>
                                    </p:set>
                                    <p:animEffect transition="in" filter="fade">
                                      <p:cBhvr>
                                        <p:cTn id="12" dur="500"/>
                                        <p:tgtEl>
                                          <p:spTgt spid="136195">
                                            <p:txEl>
                                              <p:charRg st="9" end="23"/>
                                            </p:txEl>
                                          </p:spTgt>
                                        </p:tgtEl>
                                      </p:cBhvr>
                                    </p:animEffect>
                                    <p:anim calcmode="lin" valueType="num">
                                      <p:cBhvr>
                                        <p:cTn id="13" dur="500" fill="hold"/>
                                        <p:tgtEl>
                                          <p:spTgt spid="136195">
                                            <p:txEl>
                                              <p:charRg st="9" end="23"/>
                                            </p:txEl>
                                          </p:spTgt>
                                        </p:tgtEl>
                                        <p:attrNameLst>
                                          <p:attrName>ppt_x</p:attrName>
                                        </p:attrNameLst>
                                      </p:cBhvr>
                                      <p:tavLst>
                                        <p:tav tm="0">
                                          <p:val>
                                            <p:strVal val="#ppt_x"/>
                                          </p:val>
                                        </p:tav>
                                        <p:tav tm="100000">
                                          <p:val>
                                            <p:strVal val="#ppt_x"/>
                                          </p:val>
                                        </p:tav>
                                      </p:tavLst>
                                    </p:anim>
                                    <p:anim calcmode="lin" valueType="num">
                                      <p:cBhvr>
                                        <p:cTn id="14" dur="500" fill="hold"/>
                                        <p:tgtEl>
                                          <p:spTgt spid="136195">
                                            <p:txEl>
                                              <p:charRg st="9" end="23"/>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36195">
                                            <p:txEl>
                                              <p:charRg st="23" end="37"/>
                                            </p:txEl>
                                          </p:spTgt>
                                        </p:tgtEl>
                                        <p:attrNameLst>
                                          <p:attrName>style.visibility</p:attrName>
                                        </p:attrNameLst>
                                      </p:cBhvr>
                                      <p:to>
                                        <p:strVal val="visible"/>
                                      </p:to>
                                    </p:set>
                                    <p:animEffect transition="in" filter="fade">
                                      <p:cBhvr>
                                        <p:cTn id="17" dur="500"/>
                                        <p:tgtEl>
                                          <p:spTgt spid="136195">
                                            <p:txEl>
                                              <p:charRg st="23" end="37"/>
                                            </p:txEl>
                                          </p:spTgt>
                                        </p:tgtEl>
                                      </p:cBhvr>
                                    </p:animEffect>
                                    <p:anim calcmode="lin" valueType="num">
                                      <p:cBhvr>
                                        <p:cTn id="18" dur="500" fill="hold"/>
                                        <p:tgtEl>
                                          <p:spTgt spid="136195">
                                            <p:txEl>
                                              <p:charRg st="23" end="37"/>
                                            </p:txEl>
                                          </p:spTgt>
                                        </p:tgtEl>
                                        <p:attrNameLst>
                                          <p:attrName>ppt_x</p:attrName>
                                        </p:attrNameLst>
                                      </p:cBhvr>
                                      <p:tavLst>
                                        <p:tav tm="0">
                                          <p:val>
                                            <p:strVal val="#ppt_x"/>
                                          </p:val>
                                        </p:tav>
                                        <p:tav tm="100000">
                                          <p:val>
                                            <p:strVal val="#ppt_x"/>
                                          </p:val>
                                        </p:tav>
                                      </p:tavLst>
                                    </p:anim>
                                    <p:anim calcmode="lin" valueType="num">
                                      <p:cBhvr>
                                        <p:cTn id="19" dur="500" fill="hold"/>
                                        <p:tgtEl>
                                          <p:spTgt spid="136195">
                                            <p:txEl>
                                              <p:charRg st="23" end="37"/>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36195">
                                            <p:txEl>
                                              <p:charRg st="37" end="55"/>
                                            </p:txEl>
                                          </p:spTgt>
                                        </p:tgtEl>
                                        <p:attrNameLst>
                                          <p:attrName>style.visibility</p:attrName>
                                        </p:attrNameLst>
                                      </p:cBhvr>
                                      <p:to>
                                        <p:strVal val="visible"/>
                                      </p:to>
                                    </p:set>
                                    <p:animEffect transition="in" filter="fade">
                                      <p:cBhvr>
                                        <p:cTn id="22" dur="500"/>
                                        <p:tgtEl>
                                          <p:spTgt spid="136195">
                                            <p:txEl>
                                              <p:charRg st="37" end="55"/>
                                            </p:txEl>
                                          </p:spTgt>
                                        </p:tgtEl>
                                      </p:cBhvr>
                                    </p:animEffect>
                                    <p:anim calcmode="lin" valueType="num">
                                      <p:cBhvr>
                                        <p:cTn id="23" dur="500" fill="hold"/>
                                        <p:tgtEl>
                                          <p:spTgt spid="136195">
                                            <p:txEl>
                                              <p:charRg st="37" end="55"/>
                                            </p:txEl>
                                          </p:spTgt>
                                        </p:tgtEl>
                                        <p:attrNameLst>
                                          <p:attrName>ppt_x</p:attrName>
                                        </p:attrNameLst>
                                      </p:cBhvr>
                                      <p:tavLst>
                                        <p:tav tm="0">
                                          <p:val>
                                            <p:strVal val="#ppt_x"/>
                                          </p:val>
                                        </p:tav>
                                        <p:tav tm="100000">
                                          <p:val>
                                            <p:strVal val="#ppt_x"/>
                                          </p:val>
                                        </p:tav>
                                      </p:tavLst>
                                    </p:anim>
                                    <p:anim calcmode="lin" valueType="num">
                                      <p:cBhvr>
                                        <p:cTn id="24" dur="500" fill="hold"/>
                                        <p:tgtEl>
                                          <p:spTgt spid="136195">
                                            <p:txEl>
                                              <p:charRg st="37" end="55"/>
                                            </p:txEl>
                                          </p:spTgt>
                                        </p:tgtEl>
                                        <p:attrNameLst>
                                          <p:attrName>ppt_y</p:attrName>
                                        </p:attrNameLst>
                                      </p:cBhvr>
                                      <p:tavLst>
                                        <p:tav tm="0">
                                          <p:val>
                                            <p:strVal val="#ppt_y+.05"/>
                                          </p:val>
                                        </p:tav>
                                        <p:tav tm="100000">
                                          <p:val>
                                            <p:strVal val="#ppt_y"/>
                                          </p:val>
                                        </p:tav>
                                      </p:tavLst>
                                    </p:anim>
                                  </p:childTnLst>
                                </p:cTn>
                              </p:par>
                              <p:par>
                                <p:cTn id="25" presetID="44" presetClass="entr" presetSubtype="0" fill="hold" grpId="0" nodeType="withEffect">
                                  <p:stCondLst>
                                    <p:cond delay="0"/>
                                  </p:stCondLst>
                                  <p:childTnLst>
                                    <p:set>
                                      <p:cBhvr>
                                        <p:cTn id="26" fill="hold">
                                          <p:stCondLst>
                                            <p:cond delay="0"/>
                                          </p:stCondLst>
                                        </p:cTn>
                                        <p:tgtEl>
                                          <p:spTgt spid="136195">
                                            <p:txEl>
                                              <p:charRg st="55" end="65"/>
                                            </p:txEl>
                                          </p:spTgt>
                                        </p:tgtEl>
                                        <p:attrNameLst>
                                          <p:attrName>style.visibility</p:attrName>
                                        </p:attrNameLst>
                                      </p:cBhvr>
                                      <p:to>
                                        <p:strVal val="visible"/>
                                      </p:to>
                                    </p:set>
                                    <p:animEffect transition="in" filter="fade">
                                      <p:cBhvr>
                                        <p:cTn id="27" dur="500"/>
                                        <p:tgtEl>
                                          <p:spTgt spid="136195">
                                            <p:txEl>
                                              <p:charRg st="55" end="65"/>
                                            </p:txEl>
                                          </p:spTgt>
                                        </p:tgtEl>
                                      </p:cBhvr>
                                    </p:animEffect>
                                    <p:anim calcmode="lin" valueType="num">
                                      <p:cBhvr>
                                        <p:cTn id="28" dur="500" fill="hold"/>
                                        <p:tgtEl>
                                          <p:spTgt spid="136195">
                                            <p:txEl>
                                              <p:charRg st="55" end="65"/>
                                            </p:txEl>
                                          </p:spTgt>
                                        </p:tgtEl>
                                        <p:attrNameLst>
                                          <p:attrName>ppt_x</p:attrName>
                                        </p:attrNameLst>
                                      </p:cBhvr>
                                      <p:tavLst>
                                        <p:tav tm="0">
                                          <p:val>
                                            <p:strVal val="#ppt_x"/>
                                          </p:val>
                                        </p:tav>
                                        <p:tav tm="100000">
                                          <p:val>
                                            <p:strVal val="#ppt_x"/>
                                          </p:val>
                                        </p:tav>
                                      </p:tavLst>
                                    </p:anim>
                                    <p:anim calcmode="lin" valueType="num">
                                      <p:cBhvr>
                                        <p:cTn id="29" dur="500" fill="hold"/>
                                        <p:tgtEl>
                                          <p:spTgt spid="136195">
                                            <p:txEl>
                                              <p:charRg st="55" end="6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43840" name="文本占位符 143839"/>
          <p:cNvGraphicFramePr/>
          <p:nvPr>
            <p:ph type="body" idx="1"/>
          </p:nvPr>
        </p:nvGraphicFramePr>
        <p:xfrm>
          <a:off x="457200" y="1125538"/>
          <a:ext cx="8229600" cy="5230812"/>
        </p:xfrm>
        <a:graphic>
          <a:graphicData uri="http://schemas.openxmlformats.org/drawingml/2006/table">
            <a:tbl>
              <a:tblPr/>
              <a:tblGrid>
                <a:gridCol w="1060450"/>
                <a:gridCol w="1384300"/>
                <a:gridCol w="650875"/>
                <a:gridCol w="652463"/>
                <a:gridCol w="569912"/>
                <a:gridCol w="569913"/>
                <a:gridCol w="490537"/>
                <a:gridCol w="488950"/>
                <a:gridCol w="733425"/>
                <a:gridCol w="569913"/>
                <a:gridCol w="488950"/>
                <a:gridCol w="569912"/>
              </a:tblGrid>
              <a:tr h="636588">
                <a:tc rowSpan="2"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spcBef>
                          <a:spcPct val="0"/>
                        </a:spcBef>
                        <a:buFontTx/>
                        <a:buNone/>
                      </a:pPr>
                      <a:r>
                        <a:rPr lang="zh-CN" altLang="en-US" sz="1600" dirty="0">
                          <a:solidFill>
                            <a:srgbClr val="0033CC"/>
                          </a:solidFill>
                          <a:latin typeface="Times New Roman" panose="02020603050405020304" pitchFamily="18" charset="0"/>
                          <a:ea typeface="仿宋_GB2312" pitchFamily="49" charset="-122"/>
                        </a:rPr>
                        <a:t>项  目</a:t>
                      </a:r>
                      <a:endParaRPr lang="zh-CN" altLang="en-US" sz="1600" dirty="0">
                        <a:solidFill>
                          <a:srgbClr val="0033CC"/>
                        </a:solidFill>
                        <a:latin typeface="Arial" panose="020B0604020202020204" pitchFamily="34" charset="0"/>
                        <a:ea typeface="仿宋_GB2312"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汽、柴油储罐</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密</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闭</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卸</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油</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点</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加</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油</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机</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站</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房</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其</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他</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建</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构</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筑</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物</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独</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立</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锅</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炉</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房</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变</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配</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电</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间</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道</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路</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站</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区</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围</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墙</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444625">
                <a:tc vMerge="1" gridSpan="2">
                  <a:tcPr>
                    <a:lnL w="12700" cap="flat" cmpd="sng">
                      <a:solidFill>
                        <a:srgbClr val="000000"/>
                      </a:solidFill>
                      <a:prstDash val="solid"/>
                      <a:headEnd type="none" w="med" len="med"/>
                      <a:tailEnd type="none" w="med" len="med"/>
                    </a:lnL>
                    <a:lnB w="12700" cap="flat" cmpd="sng">
                      <a:solidFill>
                        <a:srgbClr val="000000"/>
                      </a:solidFill>
                      <a:prstDash val="solid"/>
                      <a:headEnd type="none" w="med" len="med"/>
                      <a:tailEnd type="none" w="med" len="med"/>
                    </a:lnB>
                  </a:tcPr>
                </a:tc>
                <a:tc vMerge="1" hMerge="1">
                  <a:tcPr>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地</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埋</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油</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罐</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通</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气</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管</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管</a:t>
                      </a:r>
                      <a:endParaRPr lang="zh-CN" altLang="en-US" sz="1600" dirty="0">
                        <a:solidFill>
                          <a:srgbClr val="0033CC"/>
                        </a:solidFill>
                        <a:latin typeface="Times New Roman" panose="02020603050405020304" pitchFamily="18" charset="0"/>
                        <a:ea typeface="仿宋_GB2312" pitchFamily="49" charset="-122"/>
                      </a:endParaRPr>
                    </a:p>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口</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r>
              <a:tr h="368300">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spcBef>
                          <a:spcPct val="0"/>
                        </a:spcBef>
                        <a:buFontTx/>
                        <a:buNone/>
                      </a:pPr>
                      <a:r>
                        <a:rPr lang="zh-CN" altLang="en-US" sz="1600" dirty="0">
                          <a:solidFill>
                            <a:srgbClr val="0033CC"/>
                          </a:solidFill>
                          <a:latin typeface="Times New Roman" panose="02020603050405020304" pitchFamily="18" charset="0"/>
                          <a:ea typeface="仿宋_GB2312" pitchFamily="49" charset="-122"/>
                        </a:rPr>
                        <a:t>汽、柴</a:t>
                      </a:r>
                      <a:endParaRPr lang="zh-CN" altLang="en-US" sz="1600" dirty="0">
                        <a:solidFill>
                          <a:srgbClr val="0033CC"/>
                        </a:solidFill>
                        <a:latin typeface="Times New Roman" panose="02020603050405020304" pitchFamily="18" charset="0"/>
                        <a:ea typeface="仿宋_GB2312" pitchFamily="49" charset="-122"/>
                      </a:endParaRPr>
                    </a:p>
                    <a:p>
                      <a:pPr marL="0" lvl="0" indent="0" algn="ctr">
                        <a:spcBef>
                          <a:spcPct val="0"/>
                        </a:spcBef>
                        <a:buFontTx/>
                        <a:buNone/>
                      </a:pPr>
                      <a:r>
                        <a:rPr lang="zh-CN" altLang="en-US" sz="1600" dirty="0">
                          <a:solidFill>
                            <a:srgbClr val="0033CC"/>
                          </a:solidFill>
                          <a:latin typeface="Times New Roman" panose="02020603050405020304" pitchFamily="18" charset="0"/>
                          <a:ea typeface="仿宋_GB2312" pitchFamily="49" charset="-122"/>
                        </a:rPr>
                        <a:t>油储罐</a:t>
                      </a:r>
                      <a:endParaRPr lang="zh-CN" altLang="en-US" sz="1600" dirty="0">
                        <a:solidFill>
                          <a:srgbClr val="0033CC"/>
                        </a:solidFill>
                        <a:latin typeface="Arial" panose="020B0604020202020204" pitchFamily="34" charset="0"/>
                        <a:ea typeface="仿宋_GB2312" pitchFamily="49" charset="-122"/>
                      </a:endParaRPr>
                    </a:p>
                  </a:txBody>
                  <a:tcPr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地埋油罐</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0.5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endParaRPr lang="zh-CN" altLang="en-US" sz="1600" dirty="0">
                        <a:solidFill>
                          <a:srgbClr val="0033CC"/>
                        </a:solidFill>
                        <a:latin typeface="Arial" panose="020B0604020202020204" pitchFamily="34" charset="0"/>
                        <a:ea typeface="Times New Roman" panose="02020603050405020304" pitchFamily="18" charset="0"/>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4</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18.5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3</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3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通气管管口</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3</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4</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7</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18.5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3</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3</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01637">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密闭卸油点</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10</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15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6</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300">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加油机</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8</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15</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6</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300">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站房</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6</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6</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8300">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其他建、构筑物</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en-US" altLang="zh-CN" sz="1600">
                          <a:solidFill>
                            <a:srgbClr val="0033CC"/>
                          </a:solidFill>
                          <a:latin typeface="Times New Roman" panose="02020603050405020304" pitchFamily="18" charset="0"/>
                          <a:ea typeface="仿宋_GB2312" pitchFamily="49" charset="-122"/>
                        </a:rPr>
                        <a:t>6</a:t>
                      </a:r>
                      <a:endParaRPr lang="en-US" altLang="zh-CN" sz="160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buNone/>
                      </a:pPr>
                      <a:endParaRPr lang="zh-CN" altLang="en-US" sz="1600" dirty="0">
                        <a:solidFill>
                          <a:srgbClr val="0033CC"/>
                        </a:solidFill>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06463">
                <a:tc gridSpan="1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spcBef>
                          <a:spcPct val="0"/>
                        </a:spcBef>
                        <a:buFontTx/>
                        <a:buNone/>
                      </a:pPr>
                      <a:r>
                        <a:rPr lang="zh-CN" altLang="en-US" sz="1600" dirty="0">
                          <a:solidFill>
                            <a:srgbClr val="0033CC"/>
                          </a:solidFill>
                          <a:latin typeface="Times New Roman" panose="02020603050405020304" pitchFamily="18" charset="0"/>
                          <a:ea typeface="仿宋_GB2312" pitchFamily="49" charset="-122"/>
                        </a:rPr>
                        <a:t>注：</a:t>
                      </a:r>
                      <a:r>
                        <a:rPr lang="en-US" altLang="zh-CN" sz="1600">
                          <a:solidFill>
                            <a:srgbClr val="0033CC"/>
                          </a:solidFill>
                          <a:latin typeface="Times New Roman" panose="02020603050405020304" pitchFamily="18" charset="0"/>
                          <a:ea typeface="仿宋_GB2312" pitchFamily="49" charset="-122"/>
                        </a:rPr>
                        <a:t>1</a:t>
                      </a:r>
                      <a:r>
                        <a:rPr lang="zh-CN" altLang="en-US" sz="1600" dirty="0">
                          <a:solidFill>
                            <a:srgbClr val="0033CC"/>
                          </a:solidFill>
                          <a:latin typeface="Times New Roman" panose="02020603050405020304" pitchFamily="18" charset="0"/>
                          <a:ea typeface="仿宋_GB2312" pitchFamily="49" charset="-122"/>
                        </a:rPr>
                        <a:t>、加油机与非实体围墙的防火距离不应小于</a:t>
                      </a:r>
                      <a:r>
                        <a:rPr lang="en-US" altLang="zh-CN" sz="1600">
                          <a:solidFill>
                            <a:srgbClr val="0033CC"/>
                          </a:solidFill>
                          <a:latin typeface="Times New Roman" panose="02020603050405020304" pitchFamily="18" charset="0"/>
                          <a:ea typeface="仿宋_GB2312" pitchFamily="49" charset="-122"/>
                        </a:rPr>
                        <a:t>5m</a:t>
                      </a:r>
                      <a:r>
                        <a:rPr lang="zh-CN" altLang="en-US" sz="1600">
                          <a:solidFill>
                            <a:srgbClr val="0033CC"/>
                          </a:solidFill>
                          <a:latin typeface="Times New Roman" panose="02020603050405020304" pitchFamily="18" charset="0"/>
                          <a:ea typeface="仿宋_GB2312" pitchFamily="49" charset="-122"/>
                        </a:rPr>
                        <a:t>。</a:t>
                      </a:r>
                      <a:endParaRPr lang="zh-CN" altLang="en-US" sz="1600">
                        <a:solidFill>
                          <a:srgbClr val="0033CC"/>
                        </a:solidFill>
                        <a:latin typeface="Times New Roman" panose="02020603050405020304" pitchFamily="18" charset="0"/>
                        <a:ea typeface="仿宋_GB2312" pitchFamily="49" charset="-122"/>
                      </a:endParaRPr>
                    </a:p>
                    <a:p>
                      <a:pPr marL="0" lvl="0" indent="0" eaLnBrk="0" hangingPunct="0">
                        <a:spcBef>
                          <a:spcPct val="0"/>
                        </a:spcBef>
                        <a:buFontTx/>
                        <a:buNone/>
                      </a:pPr>
                      <a:r>
                        <a:rPr lang="zh-CN" altLang="en-US" sz="1600">
                          <a:solidFill>
                            <a:srgbClr val="0033CC"/>
                          </a:solidFill>
                          <a:latin typeface="Times New Roman" panose="02020603050405020304" pitchFamily="18" charset="0"/>
                          <a:ea typeface="仿宋_GB2312" pitchFamily="49" charset="-122"/>
                        </a:rPr>
                        <a:t>    </a:t>
                      </a:r>
                      <a:r>
                        <a:rPr lang="en-US" altLang="zh-CN" sz="1600">
                          <a:solidFill>
                            <a:srgbClr val="0033CC"/>
                          </a:solidFill>
                          <a:latin typeface="Times New Roman" panose="02020603050405020304" pitchFamily="18" charset="0"/>
                          <a:ea typeface="仿宋_GB2312" pitchFamily="49" charset="-122"/>
                        </a:rPr>
                        <a:t>2</a:t>
                      </a:r>
                      <a:r>
                        <a:rPr lang="zh-CN" altLang="en-US" sz="1600">
                          <a:solidFill>
                            <a:srgbClr val="0033CC"/>
                          </a:solidFill>
                          <a:latin typeface="Times New Roman" panose="02020603050405020304" pitchFamily="18" charset="0"/>
                          <a:ea typeface="仿宋_GB2312" pitchFamily="49" charset="-122"/>
                        </a:rPr>
                        <a:t>、</a:t>
                      </a:r>
                      <a:r>
                        <a:rPr lang="zh-CN" altLang="en-US" sz="1600" dirty="0">
                          <a:solidFill>
                            <a:srgbClr val="0033CC"/>
                          </a:solidFill>
                          <a:latin typeface="Times New Roman" panose="02020603050405020304" pitchFamily="18" charset="0"/>
                          <a:ea typeface="仿宋_GB2312" pitchFamily="49" charset="-122"/>
                        </a:rPr>
                        <a:t>站房、变配电间的起算电应为门窗。其他建构筑物系指根据需要设置的汽车洗车房、润滑油储存及加注间、零售油品间和小商品便利店等。</a:t>
                      </a:r>
                      <a:endParaRPr lang="zh-CN" altLang="en-US" sz="1600" dirty="0">
                        <a:solidFill>
                          <a:srgbClr val="0033CC"/>
                        </a:solidFill>
                        <a:latin typeface="Arial" panose="020B0604020202020204" pitchFamily="34" charset="0"/>
                        <a:ea typeface="仿宋_GB2312" pitchFamily="49" charset="-122"/>
                      </a:endParaRPr>
                    </a:p>
                  </a:txBody>
                  <a:tcPr>
                    <a:lnL w="12700" cap="flat" cmpd="sng">
                      <a:solidFill>
                        <a:srgbClr val="000000"/>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28575" cap="flat" cmpd="sng">
                      <a:solidFill>
                        <a:schemeClr val="tx1"/>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6434" name="标题 146433"/>
          <p:cNvSpPr>
            <a:spLocks noGrp="1"/>
          </p:cNvSpPr>
          <p:nvPr>
            <p:ph type="title"/>
          </p:nvPr>
        </p:nvSpPr>
        <p:spPr>
          <a:xfrm>
            <a:off x="468313" y="981075"/>
            <a:ext cx="8135937" cy="652463"/>
          </a:xfrm>
          <a:ln/>
        </p:spPr>
        <p:txBody>
          <a:bodyPr anchor="ctr"/>
          <a:p>
            <a:r>
              <a:rPr lang="zh-CN" altLang="en-US" sz="4000" b="1" dirty="0">
                <a:solidFill>
                  <a:schemeClr val="tx1"/>
                </a:solidFill>
              </a:rPr>
              <a:t>加油站布置的安全要求</a:t>
            </a:r>
            <a:endParaRPr lang="zh-CN" altLang="en-US" sz="4000" b="1" dirty="0">
              <a:solidFill>
                <a:schemeClr val="tx1"/>
              </a:solidFill>
            </a:endParaRPr>
          </a:p>
        </p:txBody>
      </p:sp>
      <p:graphicFrame>
        <p:nvGraphicFramePr>
          <p:cNvPr id="146435" name="内容占位符 146434"/>
          <p:cNvGraphicFramePr/>
          <p:nvPr>
            <p:ph idx="1"/>
          </p:nvPr>
        </p:nvGraphicFramePr>
        <p:xfrm>
          <a:off x="395288" y="1700213"/>
          <a:ext cx="8229600" cy="4932362"/>
        </p:xfrm>
        <a:graphic>
          <a:graphicData uri="http://schemas.openxmlformats.org/drawingml/2006/table">
            <a:tbl>
              <a:tblPr/>
              <a:tblGrid>
                <a:gridCol w="933450"/>
                <a:gridCol w="423863"/>
                <a:gridCol w="1103312"/>
                <a:gridCol w="1441450"/>
                <a:gridCol w="1443038"/>
                <a:gridCol w="1441450"/>
                <a:gridCol w="763587"/>
                <a:gridCol w="679450"/>
              </a:tblGrid>
              <a:tr h="273050">
                <a:tc rowSpan="2"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a:solidFill>
                            <a:srgbClr val="0033CC"/>
                          </a:solidFill>
                        </a:rPr>
                        <a:t> </a:t>
                      </a:r>
                      <a:r>
                        <a:rPr lang="zh-CN" altLang="en-US" sz="1200" dirty="0">
                          <a:solidFill>
                            <a:srgbClr val="0033CC"/>
                          </a:solidFill>
                        </a:rPr>
                        <a:t>                        级别</a:t>
                      </a:r>
                      <a:r>
                        <a:rPr lang="zh-CN" altLang="en-US" sz="1200">
                          <a:solidFill>
                            <a:srgbClr val="0033CC"/>
                          </a:solidFill>
                        </a:rPr>
                        <a:t> </a:t>
                      </a:r>
                      <a:endParaRPr lang="zh-CN" altLang="en-US" sz="1200" dirty="0">
                        <a:solidFill>
                          <a:srgbClr val="0033CC"/>
                        </a:solidFill>
                      </a:endParaRPr>
                    </a:p>
                    <a:p>
                      <a:pPr marL="0" lvl="0" indent="0">
                        <a:buNone/>
                      </a:pPr>
                      <a:r>
                        <a:rPr lang="zh-CN" altLang="en-US" sz="1200" dirty="0">
                          <a:solidFill>
                            <a:srgbClr val="0033CC"/>
                          </a:solidFill>
                        </a:rPr>
                        <a:t>    项目</a:t>
                      </a:r>
                      <a:r>
                        <a:rPr lang="zh-CN" altLang="en-US" sz="1200">
                          <a:solidFill>
                            <a:srgbClr val="0033CC"/>
                          </a:solidFill>
                        </a:rPr>
                        <a:t>               </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w="12700" cap="rnd" cmpd="sng">
                      <a:solidFill>
                        <a:schemeClr val="tx1"/>
                      </a:solidFill>
                      <a:prstDash val="solid"/>
                      <a:headEnd type="none" w="med" len="med"/>
                      <a:tailEnd type="none" w="med" len="med"/>
                    </a:lnTlToBr>
                    <a:lnBlToTr>
                      <a:noFill/>
                    </a:lnBlToTr>
                    <a:noFill/>
                  </a:tcPr>
                </a:tc>
                <a:tc rowSpan="2" hMerge="1">
                  <a:tcPr>
                    <a:lnT w="28575" cap="flat" cmpd="sng">
                      <a:solidFill>
                        <a:schemeClr val="tx1"/>
                      </a:solidFill>
                      <a:prstDash val="solid"/>
                      <a:headEnd type="none" w="med" len="med"/>
                      <a:tailEnd type="none" w="med" len="med"/>
                    </a:lnT>
                  </a:tcPr>
                </a:tc>
                <a:tc rowSpan="2" hMerge="1">
                  <a:tcPr>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tcPr>
                </a:tc>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埋   地   油   罐</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通气管管口</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加油机</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vMerge="1" gridSpan="3">
                  <a:tcPr>
                    <a:lnL w="28575" cap="flat" cmpd="sng">
                      <a:solidFill>
                        <a:schemeClr val="tx1"/>
                      </a:solidFill>
                      <a:prstDash val="solid"/>
                      <a:headEnd type="none" w="med" len="med"/>
                      <a:tailEnd type="none" w="med" len="med"/>
                    </a:lnL>
                    <a:lnB w="12700" cap="flat" cmpd="sng">
                      <a:solidFill>
                        <a:schemeClr val="tx1"/>
                      </a:solidFill>
                      <a:prstDash val="solid"/>
                      <a:headEnd type="none" w="med" len="med"/>
                      <a:tailEnd type="none" w="med" len="med"/>
                    </a:lnB>
                  </a:tcPr>
                </a:tc>
                <a:tc vMerge="1" hMerge="1">
                  <a:tcPr>
                    <a:lnB w="12700" cap="flat" cmpd="sng">
                      <a:solidFill>
                        <a:schemeClr val="tx1"/>
                      </a:solidFill>
                      <a:prstDash val="solid"/>
                      <a:headEnd type="none" w="med" len="med"/>
                      <a:tailEnd type="none" w="med" len="med"/>
                    </a:lnB>
                  </a:tcPr>
                </a:tc>
                <a:tc vMerge="1" hMerge="1">
                  <a:tcPr>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一级站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二级站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三级站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vMerge="1">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vMerge="1">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r>
              <a:tr h="273050">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重要公共建筑物</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50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50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50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50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50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88925">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明火或散发火花地点</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30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rowSpan="3"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民用建筑物保护类别</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rowSpan="3"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一类保护物</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vMerge="1" gridSpan="2">
                  <a:tcPr>
                    <a:lnL w="28575" cap="flat" cmpd="sng">
                      <a:solidFill>
                        <a:schemeClr val="tx1"/>
                      </a:solidFill>
                      <a:prstDash val="solid"/>
                      <a:headEnd type="none" w="med" len="med"/>
                      <a:tailEnd type="none" w="med" len="med"/>
                    </a:lnL>
                  </a:tcPr>
                </a:tc>
                <a:tc vMerge="1" hMerge="1">
                  <a:tcPr>
                    <a:lnR w="12700" cap="flat" cmpd="sng">
                      <a:solidFill>
                        <a:schemeClr val="tx1"/>
                      </a:solidFill>
                      <a:prstDash val="solid"/>
                      <a:headEnd type="none" w="med" len="med"/>
                      <a:tailEnd type="none" w="med" len="med"/>
                    </a:lnR>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二类保护物</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vMerge="1" gridSpan="2">
                  <a:tcPr>
                    <a:lnL w="28575" cap="flat" cmpd="sng">
                      <a:solidFill>
                        <a:schemeClr val="tx1"/>
                      </a:solidFill>
                      <a:prstDash val="solid"/>
                      <a:headEnd type="none" w="med" len="med"/>
                      <a:tailEnd type="none" w="med" len="med"/>
                    </a:lnL>
                    <a:lnB w="12700" cap="flat" cmpd="sng">
                      <a:solidFill>
                        <a:schemeClr val="tx1"/>
                      </a:solidFill>
                      <a:prstDash val="solid"/>
                      <a:headEnd type="none" w="med" len="med"/>
                      <a:tailEnd type="none" w="med" len="med"/>
                    </a:lnB>
                  </a:tcPr>
                </a:tc>
                <a:tc vMerge="1" hMerge="1">
                  <a:tcPr>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三类保护物</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455613">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甲、乙类物品生产厂房、库房和甲、乙类液体储罐</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638175">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其他类物品生产厂房、库房和丙类液体储罐及不大于</a:t>
                      </a:r>
                      <a:r>
                        <a:rPr lang="en-US" altLang="zh-CN" sz="1200">
                          <a:solidFill>
                            <a:srgbClr val="0033CC"/>
                          </a:solidFill>
                        </a:rPr>
                        <a:t>50</a:t>
                      </a:r>
                      <a:r>
                        <a:rPr lang="en-US" altLang="zh-CN" sz="1200">
                          <a:solidFill>
                            <a:srgbClr val="0033CC"/>
                          </a:solidFill>
                          <a:latin typeface="宋体" panose="02010600030101010101" pitchFamily="2" charset="-122"/>
                        </a:rPr>
                        <a:t>m</a:t>
                      </a:r>
                      <a:r>
                        <a:rPr lang="en-US" altLang="zh-CN" sz="1200" baseline="30000">
                          <a:solidFill>
                            <a:srgbClr val="0033CC"/>
                          </a:solidFill>
                          <a:latin typeface="宋体" panose="02010600030101010101" pitchFamily="2" charset="-122"/>
                        </a:rPr>
                        <a:t>3</a:t>
                      </a:r>
                      <a:r>
                        <a:rPr lang="en-US" altLang="zh-CN" sz="1200">
                          <a:solidFill>
                            <a:srgbClr val="0033CC"/>
                          </a:solidFill>
                        </a:rPr>
                        <a:t> </a:t>
                      </a:r>
                      <a:r>
                        <a:rPr lang="zh-CN" altLang="en-US" sz="1200">
                          <a:solidFill>
                            <a:srgbClr val="0033CC"/>
                          </a:solidFill>
                        </a:rPr>
                        <a:t>的</a:t>
                      </a:r>
                      <a:r>
                        <a:rPr lang="zh-CN" altLang="en-US" sz="1200" dirty="0">
                          <a:solidFill>
                            <a:srgbClr val="0033CC"/>
                          </a:solidFill>
                        </a:rPr>
                        <a:t>埋地甲、乙类液体储罐</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室外变配电站</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铁路</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22</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城市道路</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快速路、主干路</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10</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vMerge="1">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次干路、支路</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8</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6</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5</a:t>
                      </a:r>
                      <a:endParaRPr lang="en-US" altLang="zh-CN"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273050">
                <a:tc row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架空通信线</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国家一、二级</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1.5</a:t>
                      </a:r>
                      <a:r>
                        <a:rPr lang="zh-CN" altLang="en-US" sz="1200" dirty="0">
                          <a:solidFill>
                            <a:srgbClr val="0033CC"/>
                          </a:solidFill>
                        </a:rPr>
                        <a:t>倍杆高</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a:t>
                      </a:r>
                      <a:r>
                        <a:rPr lang="zh-CN" altLang="en-US" sz="1200" dirty="0">
                          <a:solidFill>
                            <a:srgbClr val="0033CC"/>
                          </a:solidFill>
                        </a:rPr>
                        <a:t>倍杆高</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273050">
                <a:tc vMerge="1">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B w="12700" cap="flat" cmpd="sng">
                      <a:solidFill>
                        <a:schemeClr val="tx1"/>
                      </a:solidFill>
                      <a:prstDash val="solid"/>
                      <a:headEnd type="none" w="med" len="med"/>
                      <a:tailEnd type="none" w="med" len="med"/>
                    </a:lnB>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一般</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hMerge="1">
                  <a:tcPr>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tcPr>
                </a:tc>
              </a:tr>
              <a:tr h="273050">
                <a:tc gridSpan="3">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架空电力线路</a:t>
                      </a:r>
                      <a:endParaRPr lang="zh-CN" altLang="en-US" sz="1200">
                        <a:solidFill>
                          <a:srgbClr val="0033CC"/>
                        </a:solidFill>
                      </a:endParaRPr>
                    </a:p>
                  </a:txBody>
                  <a:tcPr anchor="ct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hMerge="1">
                  <a:tcP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hMerge="1">
                  <a:tcPr>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1.5</a:t>
                      </a:r>
                      <a:r>
                        <a:rPr lang="zh-CN" altLang="en-US" sz="1200" dirty="0">
                          <a:solidFill>
                            <a:srgbClr val="0033CC"/>
                          </a:solidFill>
                        </a:rPr>
                        <a:t>倍杆高</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en-US" altLang="zh-CN" sz="1200">
                          <a:solidFill>
                            <a:srgbClr val="0033CC"/>
                          </a:solidFill>
                        </a:rPr>
                        <a:t>1</a:t>
                      </a:r>
                      <a:r>
                        <a:rPr lang="zh-CN" altLang="en-US" sz="1200" dirty="0">
                          <a:solidFill>
                            <a:srgbClr val="0033CC"/>
                          </a:solidFill>
                        </a:rPr>
                        <a:t>倍杆高</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gridSpan="2">
                  <a:txBody>
                    <a:bodyPr/>
                    <a:lstStyle>
                      <a:lvl1pPr marL="342900" lvl="0" indent="-342900" algn="l" rtl="0" eaLnBrk="0" fontAlgn="base" hangingPunct="0">
                        <a:spcBef>
                          <a:spcPct val="20000"/>
                        </a:spcBef>
                        <a:spcAft>
                          <a:spcPct val="0"/>
                        </a:spcAft>
                        <a:buClrTx/>
                        <a:buSzTx/>
                        <a:buFontTx/>
                        <a:buChar char="•"/>
                        <a:defRPr sz="2800">
                          <a:solidFill>
                            <a:schemeClr val="tx1"/>
                          </a:solidFill>
                          <a:latin typeface="+mn-lt"/>
                          <a:ea typeface="+mn-ea"/>
                          <a:cs typeface="+mn-cs"/>
                        </a:defRPr>
                      </a:lvl1pPr>
                      <a:lvl2pPr marL="742950" lvl="1" indent="-285750" algn="l" rtl="0" eaLnBrk="0" fontAlgn="base" hangingPunct="0">
                        <a:spcBef>
                          <a:spcPct val="20000"/>
                        </a:spcBef>
                        <a:spcAft>
                          <a:spcPct val="0"/>
                        </a:spcAft>
                        <a:buClrTx/>
                        <a:buSzTx/>
                        <a:buFontTx/>
                        <a:buChar char="–"/>
                        <a:defRPr sz="2400">
                          <a:solidFill>
                            <a:schemeClr val="tx1"/>
                          </a:solidFill>
                          <a:latin typeface="+mn-lt"/>
                          <a:ea typeface="+mn-ea"/>
                        </a:defRPr>
                      </a:lvl2pPr>
                      <a:lvl3pPr marL="1143000" lvl="2" indent="-228600" algn="l" rtl="0" eaLnBrk="0" fontAlgn="base" hangingPunct="0">
                        <a:spcBef>
                          <a:spcPct val="20000"/>
                        </a:spcBef>
                        <a:spcAft>
                          <a:spcPct val="0"/>
                        </a:spcAft>
                        <a:buClrTx/>
                        <a:buSzTx/>
                        <a:buFontTx/>
                        <a:buChar char="•"/>
                        <a:defRPr sz="2000">
                          <a:solidFill>
                            <a:schemeClr val="tx1"/>
                          </a:solidFill>
                          <a:latin typeface="+mn-lt"/>
                          <a:ea typeface="+mn-ea"/>
                        </a:defRPr>
                      </a:lvl3pPr>
                      <a:lvl4pPr marL="1600200" lvl="3" indent="-228600" algn="l" rtl="0" eaLnBrk="0" fontAlgn="base" hangingPunct="0">
                        <a:spcBef>
                          <a:spcPct val="20000"/>
                        </a:spcBef>
                        <a:spcAft>
                          <a:spcPct val="0"/>
                        </a:spcAft>
                        <a:buClrTx/>
                        <a:buSzTx/>
                        <a:buFontTx/>
                        <a:buChar char="–"/>
                        <a:defRPr sz="1800">
                          <a:solidFill>
                            <a:schemeClr val="tx1"/>
                          </a:solidFill>
                          <a:latin typeface="+mn-lt"/>
                          <a:ea typeface="+mn-ea"/>
                        </a:defRPr>
                      </a:lvl4pPr>
                      <a:lvl5pPr marL="2057400" lvl="4" indent="-228600" algn="l" rtl="0" eaLnBrk="0" fontAlgn="base" hangingPunct="0">
                        <a:spcBef>
                          <a:spcPct val="20000"/>
                        </a:spcBef>
                        <a:spcAft>
                          <a:spcPct val="0"/>
                        </a:spcAft>
                        <a:buClrTx/>
                        <a:buSzTx/>
                        <a:buFontTx/>
                        <a:buChar char="»"/>
                        <a:defRPr sz="1800">
                          <a:solidFill>
                            <a:schemeClr val="tx1"/>
                          </a:solidFill>
                          <a:latin typeface="+mn-lt"/>
                          <a:ea typeface="+mn-ea"/>
                        </a:defRPr>
                      </a:lvl5pPr>
                    </a:lstStyle>
                    <a:p>
                      <a:pPr marL="0" lvl="0" indent="0" algn="ctr">
                        <a:buNone/>
                      </a:pPr>
                      <a:r>
                        <a:rPr lang="zh-CN" altLang="en-US" sz="1200" dirty="0">
                          <a:solidFill>
                            <a:srgbClr val="0033CC"/>
                          </a:solidFill>
                        </a:rPr>
                        <a:t>不应跨越加油站</a:t>
                      </a:r>
                      <a:endParaRPr lang="zh-CN" altLang="en-US" sz="1200">
                        <a:solidFill>
                          <a:srgbClr val="0033CC"/>
                        </a:solidFill>
                      </a:endParaRPr>
                    </a:p>
                  </a:txBody>
                  <a:tcPr anchor="ct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hMerge="1">
                  <a:tcPr>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tcPr>
                </a:tc>
              </a:tr>
            </a:tbl>
          </a:graphicData>
        </a:graphic>
      </p:graphicFrame>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4387" name="文本占位符 144386"/>
          <p:cNvSpPr>
            <a:spLocks noGrp="1"/>
          </p:cNvSpPr>
          <p:nvPr>
            <p:ph type="body" idx="1"/>
          </p:nvPr>
        </p:nvSpPr>
        <p:spPr>
          <a:xfrm>
            <a:off x="457200" y="1196975"/>
            <a:ext cx="8229600" cy="4929188"/>
          </a:xfrm>
          <a:ln/>
        </p:spPr>
        <p:txBody>
          <a:bodyPr/>
          <a:p>
            <a:endParaRPr lang="zh-CN" altLang="en-US" sz="4000" dirty="0"/>
          </a:p>
          <a:p>
            <a:r>
              <a:rPr lang="zh-CN" altLang="en-US" sz="4000" dirty="0"/>
              <a:t>二、加油站危险区域的划分</a:t>
            </a:r>
            <a:endParaRPr lang="en-US" altLang="zh-CN" b="1">
              <a:latin typeface="宋体" panose="02010600030101010101" pitchFamily="2" charset="-122"/>
            </a:endParaRPr>
          </a:p>
          <a:p>
            <a:r>
              <a:rPr lang="en-US" altLang="zh-CN" b="1">
                <a:latin typeface="宋体" panose="02010600030101010101" pitchFamily="2" charset="-122"/>
              </a:rPr>
              <a:t>0</a:t>
            </a:r>
            <a:r>
              <a:rPr lang="zh-CN" altLang="en-US" b="1" dirty="0">
                <a:latin typeface="宋体" panose="02010600030101010101" pitchFamily="2" charset="-122"/>
              </a:rPr>
              <a:t>级区域（简称</a:t>
            </a:r>
            <a:r>
              <a:rPr lang="en-US" altLang="zh-CN" b="1">
                <a:latin typeface="宋体" panose="02010600030101010101" pitchFamily="2" charset="-122"/>
              </a:rPr>
              <a:t>0</a:t>
            </a:r>
            <a:r>
              <a:rPr lang="zh-CN" altLang="en-US" b="1" dirty="0">
                <a:latin typeface="宋体" panose="02010600030101010101" pitchFamily="2" charset="-122"/>
              </a:rPr>
              <a:t>区）：</a:t>
            </a:r>
            <a:r>
              <a:rPr lang="zh-CN" altLang="en-US" dirty="0">
                <a:latin typeface="宋体" panose="02010600030101010101" pitchFamily="2" charset="-122"/>
              </a:rPr>
              <a:t>连续出现或长期出现爆炸性气体混合物的区域。</a:t>
            </a:r>
            <a:endParaRPr lang="zh-CN" altLang="en-US" dirty="0">
              <a:latin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44387">
                                            <p:txEl>
                                              <p:charRg st="1" end="14"/>
                                            </p:txEl>
                                          </p:spTgt>
                                        </p:tgtEl>
                                        <p:attrNameLst>
                                          <p:attrName>style.visibility</p:attrName>
                                        </p:attrNameLst>
                                      </p:cBhvr>
                                      <p:to>
                                        <p:strVal val="visible"/>
                                      </p:to>
                                    </p:set>
                                    <p:animEffect transition="in" filter="fade">
                                      <p:cBhvr>
                                        <p:cTn id="7" dur="500"/>
                                        <p:tgtEl>
                                          <p:spTgt spid="144387">
                                            <p:txEl>
                                              <p:charRg st="1" end="14"/>
                                            </p:txEl>
                                          </p:spTgt>
                                        </p:tgtEl>
                                      </p:cBhvr>
                                    </p:animEffect>
                                    <p:anim calcmode="lin" valueType="num">
                                      <p:cBhvr>
                                        <p:cTn id="8" dur="500" fill="hold"/>
                                        <p:tgtEl>
                                          <p:spTgt spid="144387">
                                            <p:txEl>
                                              <p:charRg st="1" end="14"/>
                                            </p:txEl>
                                          </p:spTgt>
                                        </p:tgtEl>
                                        <p:attrNameLst>
                                          <p:attrName>ppt_x</p:attrName>
                                        </p:attrNameLst>
                                      </p:cBhvr>
                                      <p:tavLst>
                                        <p:tav tm="0">
                                          <p:val>
                                            <p:strVal val="#ppt_x"/>
                                          </p:val>
                                        </p:tav>
                                        <p:tav tm="100000">
                                          <p:val>
                                            <p:strVal val="#ppt_x"/>
                                          </p:val>
                                        </p:tav>
                                      </p:tavLst>
                                    </p:anim>
                                    <p:anim calcmode="lin" valueType="num">
                                      <p:cBhvr>
                                        <p:cTn id="9" dur="500" fill="hold"/>
                                        <p:tgtEl>
                                          <p:spTgt spid="144387">
                                            <p:txEl>
                                              <p:charRg st="1" end="14"/>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44387">
                                            <p:txEl>
                                              <p:charRg st="14" end="47"/>
                                            </p:txEl>
                                          </p:spTgt>
                                        </p:tgtEl>
                                        <p:attrNameLst>
                                          <p:attrName>style.visibility</p:attrName>
                                        </p:attrNameLst>
                                      </p:cBhvr>
                                      <p:to>
                                        <p:strVal val="visible"/>
                                      </p:to>
                                    </p:set>
                                    <p:animEffect transition="in" filter="fade">
                                      <p:cBhvr>
                                        <p:cTn id="12" dur="500"/>
                                        <p:tgtEl>
                                          <p:spTgt spid="144387">
                                            <p:txEl>
                                              <p:charRg st="14" end="47"/>
                                            </p:txEl>
                                          </p:spTgt>
                                        </p:tgtEl>
                                      </p:cBhvr>
                                    </p:animEffect>
                                    <p:anim calcmode="lin" valueType="num">
                                      <p:cBhvr>
                                        <p:cTn id="13" dur="500" fill="hold"/>
                                        <p:tgtEl>
                                          <p:spTgt spid="144387">
                                            <p:txEl>
                                              <p:charRg st="14" end="47"/>
                                            </p:txEl>
                                          </p:spTgt>
                                        </p:tgtEl>
                                        <p:attrNameLst>
                                          <p:attrName>ppt_x</p:attrName>
                                        </p:attrNameLst>
                                      </p:cBhvr>
                                      <p:tavLst>
                                        <p:tav tm="0">
                                          <p:val>
                                            <p:strVal val="#ppt_x"/>
                                          </p:val>
                                        </p:tav>
                                        <p:tav tm="100000">
                                          <p:val>
                                            <p:strVal val="#ppt_x"/>
                                          </p:val>
                                        </p:tav>
                                      </p:tavLst>
                                    </p:anim>
                                    <p:anim calcmode="lin" valueType="num">
                                      <p:cBhvr>
                                        <p:cTn id="14" dur="500" fill="hold"/>
                                        <p:tgtEl>
                                          <p:spTgt spid="144387">
                                            <p:txEl>
                                              <p:charRg st="14" end="4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7459" name="文本占位符 147458"/>
          <p:cNvSpPr>
            <a:spLocks noGrp="1"/>
          </p:cNvSpPr>
          <p:nvPr>
            <p:ph type="body" idx="1"/>
          </p:nvPr>
        </p:nvSpPr>
        <p:spPr>
          <a:xfrm>
            <a:off x="457200" y="1196975"/>
            <a:ext cx="8229600" cy="4929188"/>
          </a:xfrm>
          <a:ln/>
        </p:spPr>
        <p:txBody>
          <a:bodyPr/>
          <a:p>
            <a:r>
              <a:rPr lang="en-US" altLang="zh-CN" b="1">
                <a:latin typeface="宋体" panose="02010600030101010101" pitchFamily="2" charset="-122"/>
              </a:rPr>
              <a:t>1</a:t>
            </a:r>
            <a:r>
              <a:rPr lang="zh-CN" altLang="en-US" b="1" dirty="0">
                <a:latin typeface="宋体" panose="02010600030101010101" pitchFamily="2" charset="-122"/>
              </a:rPr>
              <a:t>级区域（简称</a:t>
            </a:r>
            <a:r>
              <a:rPr lang="en-US" altLang="zh-CN" b="1">
                <a:latin typeface="宋体" panose="02010600030101010101" pitchFamily="2" charset="-122"/>
              </a:rPr>
              <a:t>1</a:t>
            </a:r>
            <a:r>
              <a:rPr lang="zh-CN" altLang="en-US" b="1" dirty="0">
                <a:latin typeface="宋体" panose="02010600030101010101" pitchFamily="2" charset="-122"/>
              </a:rPr>
              <a:t>区）：</a:t>
            </a:r>
            <a:r>
              <a:rPr lang="zh-CN" altLang="en-US" dirty="0">
                <a:latin typeface="宋体" panose="02010600030101010101" pitchFamily="2" charset="-122"/>
              </a:rPr>
              <a:t>正常运行时可能出现爆炸性气体混合物的区域。</a:t>
            </a:r>
            <a:endParaRPr lang="zh-CN" altLang="en-US" dirty="0">
              <a:latin typeface="宋体" panose="02010600030101010101" pitchFamily="2" charset="-122"/>
            </a:endParaRPr>
          </a:p>
          <a:p>
            <a:r>
              <a:rPr lang="en-US" altLang="zh-CN" b="1">
                <a:latin typeface="宋体" panose="02010600030101010101" pitchFamily="2" charset="-122"/>
              </a:rPr>
              <a:t>2</a:t>
            </a:r>
            <a:r>
              <a:rPr lang="zh-CN" altLang="en-US" b="1" dirty="0">
                <a:latin typeface="宋体" panose="02010600030101010101" pitchFamily="2" charset="-122"/>
              </a:rPr>
              <a:t>级区域（简称</a:t>
            </a:r>
            <a:r>
              <a:rPr lang="en-US" altLang="zh-CN" b="1">
                <a:latin typeface="宋体" panose="02010600030101010101" pitchFamily="2" charset="-122"/>
              </a:rPr>
              <a:t>2</a:t>
            </a:r>
            <a:r>
              <a:rPr lang="zh-CN" altLang="en-US" b="1" dirty="0">
                <a:latin typeface="宋体" panose="02010600030101010101" pitchFamily="2" charset="-122"/>
              </a:rPr>
              <a:t>区）：</a:t>
            </a:r>
            <a:r>
              <a:rPr lang="zh-CN" altLang="en-US" dirty="0">
                <a:latin typeface="宋体" panose="02010600030101010101" pitchFamily="2" charset="-122"/>
              </a:rPr>
              <a:t>正常运行时不可能出现爆炸性气体混合物的区域，或即使出现也仅是短时存在爆炸性气体混合物的区域。</a:t>
            </a:r>
            <a:endParaRPr lang="zh-CN" altLang="en-US" dirty="0">
              <a:latin typeface="宋体" panose="02010600030101010101" pitchFamily="2" charset="-122"/>
            </a:endParaRPr>
          </a:p>
          <a:p>
            <a:endParaRPr lang="zh-CN" altLang="en-US" dirty="0"/>
          </a:p>
        </p:txBody>
      </p:sp>
      <p:pic>
        <p:nvPicPr>
          <p:cNvPr id="147460" name="图片 147459" descr="BD21332_"/>
          <p:cNvPicPr>
            <a:picLocks noChangeAspect="1"/>
          </p:cNvPicPr>
          <p:nvPr/>
        </p:nvPicPr>
        <p:blipFill>
          <a:blip r:embed="rId1"/>
          <a:stretch>
            <a:fillRect/>
          </a:stretch>
        </p:blipFill>
        <p:spPr>
          <a:xfrm>
            <a:off x="1692275" y="5084763"/>
            <a:ext cx="5905500" cy="334962"/>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47459">
                                            <p:txEl>
                                              <p:charRg st="0" end="33"/>
                                            </p:txEl>
                                          </p:spTgt>
                                        </p:tgtEl>
                                        <p:attrNameLst>
                                          <p:attrName>style.visibility</p:attrName>
                                        </p:attrNameLst>
                                      </p:cBhvr>
                                      <p:to>
                                        <p:strVal val="visible"/>
                                      </p:to>
                                    </p:set>
                                    <p:animEffect transition="in" filter="fade">
                                      <p:cBhvr>
                                        <p:cTn id="7" dur="500"/>
                                        <p:tgtEl>
                                          <p:spTgt spid="147459">
                                            <p:txEl>
                                              <p:charRg st="0" end="33"/>
                                            </p:txEl>
                                          </p:spTgt>
                                        </p:tgtEl>
                                      </p:cBhvr>
                                    </p:animEffect>
                                    <p:anim calcmode="lin" valueType="num">
                                      <p:cBhvr>
                                        <p:cTn id="8" dur="500" fill="hold"/>
                                        <p:tgtEl>
                                          <p:spTgt spid="147459">
                                            <p:txEl>
                                              <p:charRg st="0" end="33"/>
                                            </p:txEl>
                                          </p:spTgt>
                                        </p:tgtEl>
                                        <p:attrNameLst>
                                          <p:attrName>ppt_x</p:attrName>
                                        </p:attrNameLst>
                                      </p:cBhvr>
                                      <p:tavLst>
                                        <p:tav tm="0">
                                          <p:val>
                                            <p:strVal val="#ppt_x"/>
                                          </p:val>
                                        </p:tav>
                                        <p:tav tm="100000">
                                          <p:val>
                                            <p:strVal val="#ppt_x"/>
                                          </p:val>
                                        </p:tav>
                                      </p:tavLst>
                                    </p:anim>
                                    <p:anim calcmode="lin" valueType="num">
                                      <p:cBhvr>
                                        <p:cTn id="9" dur="500" fill="hold"/>
                                        <p:tgtEl>
                                          <p:spTgt spid="147459">
                                            <p:txEl>
                                              <p:charRg st="0" end="33"/>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47459">
                                            <p:txEl>
                                              <p:charRg st="33" end="91"/>
                                            </p:txEl>
                                          </p:spTgt>
                                        </p:tgtEl>
                                        <p:attrNameLst>
                                          <p:attrName>style.visibility</p:attrName>
                                        </p:attrNameLst>
                                      </p:cBhvr>
                                      <p:to>
                                        <p:strVal val="visible"/>
                                      </p:to>
                                    </p:set>
                                    <p:animEffect transition="in" filter="fade">
                                      <p:cBhvr>
                                        <p:cTn id="12" dur="500"/>
                                        <p:tgtEl>
                                          <p:spTgt spid="147459">
                                            <p:txEl>
                                              <p:charRg st="33" end="91"/>
                                            </p:txEl>
                                          </p:spTgt>
                                        </p:tgtEl>
                                      </p:cBhvr>
                                    </p:animEffect>
                                    <p:anim calcmode="lin" valueType="num">
                                      <p:cBhvr>
                                        <p:cTn id="13" dur="500" fill="hold"/>
                                        <p:tgtEl>
                                          <p:spTgt spid="147459">
                                            <p:txEl>
                                              <p:charRg st="33" end="91"/>
                                            </p:txEl>
                                          </p:spTgt>
                                        </p:tgtEl>
                                        <p:attrNameLst>
                                          <p:attrName>ppt_x</p:attrName>
                                        </p:attrNameLst>
                                      </p:cBhvr>
                                      <p:tavLst>
                                        <p:tav tm="0">
                                          <p:val>
                                            <p:strVal val="#ppt_x"/>
                                          </p:val>
                                        </p:tav>
                                        <p:tav tm="100000">
                                          <p:val>
                                            <p:strVal val="#ppt_x"/>
                                          </p:val>
                                        </p:tav>
                                      </p:tavLst>
                                    </p:anim>
                                    <p:anim calcmode="lin" valueType="num">
                                      <p:cBhvr>
                                        <p:cTn id="14" dur="500" fill="hold"/>
                                        <p:tgtEl>
                                          <p:spTgt spid="147459">
                                            <p:txEl>
                                              <p:charRg st="33" end="9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0531" name="文本占位符 150530"/>
          <p:cNvSpPr>
            <a:spLocks noGrp="1"/>
          </p:cNvSpPr>
          <p:nvPr>
            <p:ph type="body" idx="1"/>
          </p:nvPr>
        </p:nvSpPr>
        <p:spPr>
          <a:xfrm>
            <a:off x="457200" y="1125538"/>
            <a:ext cx="8229600" cy="5000625"/>
          </a:xfrm>
          <a:ln/>
        </p:spPr>
        <p:txBody>
          <a:bodyPr/>
          <a:p>
            <a:pPr>
              <a:buNone/>
            </a:pPr>
            <a:endParaRPr lang="zh-CN" altLang="en-US" sz="4000" b="1" dirty="0"/>
          </a:p>
          <a:p>
            <a:r>
              <a:rPr lang="zh-CN" altLang="en-US" dirty="0">
                <a:latin typeface="宋体" panose="02010600030101010101" pitchFamily="2" charset="-122"/>
              </a:rPr>
              <a:t>加油机爆炸危险区域划分</a:t>
            </a:r>
            <a:endParaRPr lang="zh-CN" altLang="en-US" dirty="0">
              <a:latin typeface="宋体" panose="02010600030101010101" pitchFamily="2" charset="-122"/>
            </a:endParaRPr>
          </a:p>
        </p:txBody>
      </p:sp>
      <p:pic>
        <p:nvPicPr>
          <p:cNvPr id="150532" name="图片 150531"/>
          <p:cNvPicPr>
            <a:picLocks noChangeAspect="1"/>
          </p:cNvPicPr>
          <p:nvPr/>
        </p:nvPicPr>
        <p:blipFill>
          <a:blip r:embed="rId1">
            <a:lum bright="-6000" contrast="54000"/>
          </a:blip>
          <a:stretch>
            <a:fillRect/>
          </a:stretch>
        </p:blipFill>
        <p:spPr>
          <a:xfrm>
            <a:off x="1331913" y="2492375"/>
            <a:ext cx="5472112" cy="410527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50531">
                                            <p:txEl>
                                              <p:charRg st="1" end="13"/>
                                            </p:txEl>
                                          </p:spTgt>
                                        </p:tgtEl>
                                        <p:attrNameLst>
                                          <p:attrName>style.visibility</p:attrName>
                                        </p:attrNameLst>
                                      </p:cBhvr>
                                      <p:to>
                                        <p:strVal val="visible"/>
                                      </p:to>
                                    </p:set>
                                    <p:animEffect transition="in" filter="fade">
                                      <p:cBhvr>
                                        <p:cTn id="7" dur="500"/>
                                        <p:tgtEl>
                                          <p:spTgt spid="150531">
                                            <p:txEl>
                                              <p:charRg st="1" end="13"/>
                                            </p:txEl>
                                          </p:spTgt>
                                        </p:tgtEl>
                                      </p:cBhvr>
                                    </p:animEffect>
                                    <p:anim calcmode="lin" valueType="num">
                                      <p:cBhvr>
                                        <p:cTn id="8" dur="500" fill="hold"/>
                                        <p:tgtEl>
                                          <p:spTgt spid="150531">
                                            <p:txEl>
                                              <p:charRg st="1" end="13"/>
                                            </p:txEl>
                                          </p:spTgt>
                                        </p:tgtEl>
                                        <p:attrNameLst>
                                          <p:attrName>ppt_x</p:attrName>
                                        </p:attrNameLst>
                                      </p:cBhvr>
                                      <p:tavLst>
                                        <p:tav tm="0">
                                          <p:val>
                                            <p:strVal val="#ppt_x"/>
                                          </p:val>
                                        </p:tav>
                                        <p:tav tm="100000">
                                          <p:val>
                                            <p:strVal val="#ppt_x"/>
                                          </p:val>
                                        </p:tav>
                                      </p:tavLst>
                                    </p:anim>
                                    <p:anim calcmode="lin" valueType="num">
                                      <p:cBhvr>
                                        <p:cTn id="9" dur="500" fill="hold"/>
                                        <p:tgtEl>
                                          <p:spTgt spid="150531">
                                            <p:txEl>
                                              <p:charRg st="1" end="1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9507" name="文本占位符 149506"/>
          <p:cNvSpPr>
            <a:spLocks noGrp="1"/>
          </p:cNvSpPr>
          <p:nvPr>
            <p:ph type="body" idx="1"/>
          </p:nvPr>
        </p:nvSpPr>
        <p:spPr>
          <a:xfrm>
            <a:off x="457200" y="1268413"/>
            <a:ext cx="8229600" cy="4857750"/>
          </a:xfrm>
          <a:ln/>
        </p:spPr>
        <p:txBody>
          <a:bodyPr/>
          <a:p>
            <a:r>
              <a:rPr lang="zh-CN" altLang="en-US" b="1" dirty="0">
                <a:latin typeface="宋体" panose="02010600030101010101" pitchFamily="2" charset="-122"/>
              </a:rPr>
              <a:t>油罐车卸油时爆炸危险区域划分</a:t>
            </a:r>
            <a:endParaRPr lang="zh-CN" altLang="en-US" b="1" dirty="0">
              <a:latin typeface="宋体" panose="02010600030101010101" pitchFamily="2" charset="-122"/>
            </a:endParaRPr>
          </a:p>
        </p:txBody>
      </p:sp>
      <p:pic>
        <p:nvPicPr>
          <p:cNvPr id="149508" name="图片 149507"/>
          <p:cNvPicPr>
            <a:picLocks noChangeAspect="1"/>
          </p:cNvPicPr>
          <p:nvPr/>
        </p:nvPicPr>
        <p:blipFill>
          <a:blip r:embed="rId1">
            <a:lum bright="6000" contrast="66000"/>
          </a:blip>
          <a:stretch>
            <a:fillRect/>
          </a:stretch>
        </p:blipFill>
        <p:spPr>
          <a:xfrm>
            <a:off x="1331913" y="2420938"/>
            <a:ext cx="5976937" cy="361950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49507">
                                            <p:txEl>
                                              <p:charRg st="0" end="15"/>
                                            </p:txEl>
                                          </p:spTgt>
                                        </p:tgtEl>
                                        <p:attrNameLst>
                                          <p:attrName>style.visibility</p:attrName>
                                        </p:attrNameLst>
                                      </p:cBhvr>
                                      <p:to>
                                        <p:strVal val="visible"/>
                                      </p:to>
                                    </p:set>
                                    <p:animEffect transition="in" filter="fade">
                                      <p:cBhvr>
                                        <p:cTn id="7" dur="500"/>
                                        <p:tgtEl>
                                          <p:spTgt spid="149507">
                                            <p:txEl>
                                              <p:charRg st="0" end="15"/>
                                            </p:txEl>
                                          </p:spTgt>
                                        </p:tgtEl>
                                      </p:cBhvr>
                                    </p:animEffect>
                                    <p:anim calcmode="lin" valueType="num">
                                      <p:cBhvr>
                                        <p:cTn id="8" dur="500" fill="hold"/>
                                        <p:tgtEl>
                                          <p:spTgt spid="149507">
                                            <p:txEl>
                                              <p:charRg st="0" end="15"/>
                                            </p:txEl>
                                          </p:spTgt>
                                        </p:tgtEl>
                                        <p:attrNameLst>
                                          <p:attrName>ppt_x</p:attrName>
                                        </p:attrNameLst>
                                      </p:cBhvr>
                                      <p:tavLst>
                                        <p:tav tm="0">
                                          <p:val>
                                            <p:strVal val="#ppt_x"/>
                                          </p:val>
                                        </p:tav>
                                        <p:tav tm="100000">
                                          <p:val>
                                            <p:strVal val="#ppt_x"/>
                                          </p:val>
                                        </p:tav>
                                      </p:tavLst>
                                    </p:anim>
                                    <p:anim calcmode="lin" valueType="num">
                                      <p:cBhvr>
                                        <p:cTn id="9" dur="500" fill="hold"/>
                                        <p:tgtEl>
                                          <p:spTgt spid="149507">
                                            <p:txEl>
                                              <p:charRg st="0" end="1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1555" name="文本占位符 151554"/>
          <p:cNvSpPr>
            <a:spLocks noGrp="1"/>
          </p:cNvSpPr>
          <p:nvPr>
            <p:ph type="body" idx="1"/>
          </p:nvPr>
        </p:nvSpPr>
        <p:spPr>
          <a:xfrm>
            <a:off x="457200" y="1268413"/>
            <a:ext cx="8229600" cy="4857750"/>
          </a:xfrm>
          <a:ln/>
        </p:spPr>
        <p:txBody>
          <a:bodyPr/>
          <a:p>
            <a:r>
              <a:rPr lang="zh-CN" altLang="en-US" b="1" dirty="0"/>
              <a:t>埋地卧式汽油储罐爆炸危险区域划分</a:t>
            </a:r>
            <a:endParaRPr lang="zh-CN" altLang="en-US" b="1" dirty="0"/>
          </a:p>
        </p:txBody>
      </p:sp>
      <p:pic>
        <p:nvPicPr>
          <p:cNvPr id="151556" name="图片 151555"/>
          <p:cNvPicPr>
            <a:picLocks noChangeAspect="1"/>
          </p:cNvPicPr>
          <p:nvPr/>
        </p:nvPicPr>
        <p:blipFill>
          <a:blip r:embed="rId1">
            <a:lum bright="-12000" contrast="70000"/>
          </a:blip>
          <a:stretch>
            <a:fillRect/>
          </a:stretch>
        </p:blipFill>
        <p:spPr>
          <a:xfrm>
            <a:off x="1476375" y="1916113"/>
            <a:ext cx="5545138" cy="415925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51555">
                                            <p:txEl>
                                              <p:charRg st="0" end="17"/>
                                            </p:txEl>
                                          </p:spTgt>
                                        </p:tgtEl>
                                        <p:attrNameLst>
                                          <p:attrName>style.visibility</p:attrName>
                                        </p:attrNameLst>
                                      </p:cBhvr>
                                      <p:to>
                                        <p:strVal val="visible"/>
                                      </p:to>
                                    </p:set>
                                    <p:animEffect transition="in" filter="fade">
                                      <p:cBhvr>
                                        <p:cTn id="7" dur="500"/>
                                        <p:tgtEl>
                                          <p:spTgt spid="151555">
                                            <p:txEl>
                                              <p:charRg st="0" end="17"/>
                                            </p:txEl>
                                          </p:spTgt>
                                        </p:tgtEl>
                                      </p:cBhvr>
                                    </p:animEffect>
                                    <p:anim calcmode="lin" valueType="num">
                                      <p:cBhvr>
                                        <p:cTn id="8" dur="500" fill="hold"/>
                                        <p:tgtEl>
                                          <p:spTgt spid="151555">
                                            <p:txEl>
                                              <p:charRg st="0" end="17"/>
                                            </p:txEl>
                                          </p:spTgt>
                                        </p:tgtEl>
                                        <p:attrNameLst>
                                          <p:attrName>ppt_x</p:attrName>
                                        </p:attrNameLst>
                                      </p:cBhvr>
                                      <p:tavLst>
                                        <p:tav tm="0">
                                          <p:val>
                                            <p:strVal val="#ppt_x"/>
                                          </p:val>
                                        </p:tav>
                                        <p:tav tm="100000">
                                          <p:val>
                                            <p:strVal val="#ppt_x"/>
                                          </p:val>
                                        </p:tav>
                                      </p:tavLst>
                                    </p:anim>
                                    <p:anim calcmode="lin" valueType="num">
                                      <p:cBhvr>
                                        <p:cTn id="9" dur="500" fill="hold"/>
                                        <p:tgtEl>
                                          <p:spTgt spid="151555">
                                            <p:txEl>
                                              <p:charRg st="0" end="1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0306" name="Rectangle 2"/>
          <p:cNvSpPr>
            <a:spLocks noGrp="1"/>
          </p:cNvSpPr>
          <p:nvPr>
            <p:ph type="title"/>
          </p:nvPr>
        </p:nvSpPr>
        <p:spPr>
          <a:xfrm>
            <a:off x="468313" y="1125538"/>
            <a:ext cx="8229600" cy="868362"/>
          </a:xfrm>
          <a:ln/>
        </p:spPr>
        <p:txBody>
          <a:bodyPr vert="horz" wrap="square" lIns="91440" tIns="45720" rIns="91440" bIns="45720" anchor="ctr"/>
          <a:p>
            <a:pPr algn="l" eaLnBrk="1" hangingPunct="1"/>
            <a:r>
              <a:rPr lang="zh-CN" altLang="en-US" sz="3200" b="1" dirty="0"/>
              <a:t>三、案例分析</a:t>
            </a:r>
            <a:r>
              <a:rPr lang="zh-CN" altLang="en-US" dirty="0"/>
              <a:t> </a:t>
            </a:r>
            <a:endParaRPr lang="zh-CN" altLang="en-US" dirty="0"/>
          </a:p>
        </p:txBody>
      </p:sp>
      <p:sp>
        <p:nvSpPr>
          <p:cNvPr id="610307" name="Rectangle 3"/>
          <p:cNvSpPr>
            <a:spLocks noGrp="1"/>
          </p:cNvSpPr>
          <p:nvPr>
            <p:ph idx="1"/>
          </p:nvPr>
        </p:nvSpPr>
        <p:spPr>
          <a:xfrm>
            <a:off x="468313" y="2133600"/>
            <a:ext cx="8229600" cy="4319588"/>
          </a:xfrm>
          <a:ln/>
        </p:spPr>
        <p:txBody>
          <a:bodyPr vert="horz" wrap="square" lIns="91440" tIns="45720" rIns="91440" bIns="45720" anchor="t"/>
          <a:p>
            <a:pPr eaLnBrk="1" hangingPunct="1">
              <a:lnSpc>
                <a:spcPct val="90000"/>
              </a:lnSpc>
              <a:buNone/>
            </a:pPr>
            <a:r>
              <a:rPr lang="zh-CN" altLang="en-US" b="1" dirty="0"/>
              <a:t>案例一：</a:t>
            </a:r>
            <a:r>
              <a:rPr lang="zh-CN" altLang="en-US" dirty="0"/>
              <a:t>          </a:t>
            </a:r>
            <a:endParaRPr lang="zh-CN" altLang="en-US" dirty="0"/>
          </a:p>
          <a:p>
            <a:pPr eaLnBrk="1" hangingPunct="1">
              <a:lnSpc>
                <a:spcPct val="90000"/>
              </a:lnSpc>
              <a:buNone/>
            </a:pPr>
            <a:r>
              <a:rPr lang="en-US" altLang="zh-CN"/>
              <a:t>           2007</a:t>
            </a:r>
            <a:r>
              <a:rPr lang="zh-CN" altLang="en-US" dirty="0"/>
              <a:t>年</a:t>
            </a:r>
            <a:r>
              <a:rPr lang="en-US" altLang="zh-CN"/>
              <a:t>11</a:t>
            </a:r>
            <a:r>
              <a:rPr lang="zh-CN" altLang="en-US" dirty="0"/>
              <a:t>月</a:t>
            </a:r>
            <a:r>
              <a:rPr lang="en-US" altLang="zh-CN" sz="3600"/>
              <a:t>24</a:t>
            </a:r>
            <a:r>
              <a:rPr lang="zh-CN" altLang="en-US" sz="3600" dirty="0"/>
              <a:t>日</a:t>
            </a:r>
            <a:r>
              <a:rPr lang="en-US" altLang="zh-CN" sz="3600"/>
              <a:t>7</a:t>
            </a:r>
            <a:r>
              <a:rPr lang="zh-CN" altLang="en-US" sz="3600" dirty="0"/>
              <a:t>时</a:t>
            </a:r>
            <a:r>
              <a:rPr lang="en-US" altLang="zh-CN" sz="3600"/>
              <a:t>50</a:t>
            </a:r>
            <a:r>
              <a:rPr lang="zh-CN" altLang="en-US" sz="3600" dirty="0"/>
              <a:t>分许，上海市浦东新区浦三路</a:t>
            </a:r>
            <a:r>
              <a:rPr lang="en-US" altLang="zh-CN" sz="3600"/>
              <a:t>909</a:t>
            </a:r>
            <a:r>
              <a:rPr lang="zh-CN" altLang="en-US" sz="3600" dirty="0"/>
              <a:t>号一处正在施工的中石油公司加油站发生爆炸，导致</a:t>
            </a:r>
            <a:r>
              <a:rPr lang="en-US" altLang="zh-CN" sz="3600"/>
              <a:t>4</a:t>
            </a:r>
            <a:r>
              <a:rPr lang="zh-CN" altLang="en-US" sz="3600" dirty="0"/>
              <a:t>人死亡，包括</a:t>
            </a:r>
            <a:r>
              <a:rPr lang="en-US" altLang="zh-CN" sz="3600"/>
              <a:t>2</a:t>
            </a:r>
            <a:r>
              <a:rPr lang="zh-CN" altLang="en-US" sz="3600" dirty="0"/>
              <a:t>名现场施工的工人和</a:t>
            </a:r>
            <a:r>
              <a:rPr lang="en-US" altLang="zh-CN" sz="3600"/>
              <a:t>2</a:t>
            </a:r>
            <a:r>
              <a:rPr lang="zh-CN" altLang="en-US" sz="3600" dirty="0"/>
              <a:t>名附近居民。</a:t>
            </a:r>
            <a:endParaRPr lang="zh-CN" altLang="en-US" sz="3600" dirty="0"/>
          </a:p>
          <a:p>
            <a:pPr eaLnBrk="1" hangingPunct="1">
              <a:lnSpc>
                <a:spcPct val="90000"/>
              </a:lnSpc>
              <a:buNone/>
            </a:pPr>
            <a:br>
              <a:rPr lang="zh-CN" altLang="en-US" dirty="0"/>
            </a:br>
            <a:endParaRPr lang="zh-CN" altLang="en-US"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fill="hold">
                                          <p:stCondLst>
                                            <p:cond delay="0"/>
                                          </p:stCondLst>
                                        </p:cTn>
                                        <p:tgtEl>
                                          <p:spTgt spid="610306"/>
                                        </p:tgtEl>
                                        <p:attrNameLst>
                                          <p:attrName>style.visibility</p:attrName>
                                        </p:attrNameLst>
                                      </p:cBhvr>
                                      <p:to>
                                        <p:strVal val="visible"/>
                                      </p:to>
                                    </p:set>
                                    <p:anim calcmode="lin" valueType="num">
                                      <p:cBhvr>
                                        <p:cTn id="7" dur="1000" fill="hold"/>
                                        <p:tgtEl>
                                          <p:spTgt spid="610306"/>
                                        </p:tgtEl>
                                        <p:attrNameLst>
                                          <p:attrName>ppt_x</p:attrName>
                                        </p:attrNameLst>
                                      </p:cBhvr>
                                      <p:tavLst>
                                        <p:tav tm="0">
                                          <p:val>
                                            <p:strVal val="#ppt_x-.2"/>
                                          </p:val>
                                        </p:tav>
                                        <p:tav tm="100000">
                                          <p:val>
                                            <p:strVal val="#ppt_x"/>
                                          </p:val>
                                        </p:tav>
                                      </p:tavLst>
                                    </p:anim>
                                    <p:anim calcmode="lin" valueType="num">
                                      <p:cBhvr>
                                        <p:cTn id="8" dur="1000" fill="hold"/>
                                        <p:tgtEl>
                                          <p:spTgt spid="610306"/>
                                        </p:tgtEl>
                                        <p:attrNameLst>
                                          <p:attrName>ppt_y</p:attrName>
                                        </p:attrNameLst>
                                      </p:cBhvr>
                                      <p:tavLst>
                                        <p:tav tm="0">
                                          <p:val>
                                            <p:strVal val="#ppt_y"/>
                                          </p:val>
                                        </p:tav>
                                        <p:tav tm="100000">
                                          <p:val>
                                            <p:strVal val="#ppt_y"/>
                                          </p:val>
                                        </p:tav>
                                      </p:tavLst>
                                    </p:anim>
                                    <p:animEffect transition="in" filter="wipe(right)" prLst="gradientSize: 0.1">
                                      <p:cBhvr>
                                        <p:cTn id="9" dur="1000"/>
                                        <p:tgtEl>
                                          <p:spTgt spid="610306"/>
                                        </p:tgtEl>
                                      </p:cBhvr>
                                    </p:animEffect>
                                  </p:childTnLst>
                                </p:cTn>
                              </p:par>
                              <p:par>
                                <p:cTn id="10" presetID="44" presetClass="entr" presetSubtype="0" fill="hold" grpId="0" nodeType="withEffect">
                                  <p:stCondLst>
                                    <p:cond delay="0"/>
                                  </p:stCondLst>
                                  <p:childTnLst>
                                    <p:set>
                                      <p:cBhvr>
                                        <p:cTn id="11" fill="hold">
                                          <p:stCondLst>
                                            <p:cond delay="0"/>
                                          </p:stCondLst>
                                        </p:cTn>
                                        <p:tgtEl>
                                          <p:spTgt spid="610307">
                                            <p:txEl>
                                              <p:charRg st="0" end="15"/>
                                            </p:txEl>
                                          </p:spTgt>
                                        </p:tgtEl>
                                        <p:attrNameLst>
                                          <p:attrName>style.visibility</p:attrName>
                                        </p:attrNameLst>
                                      </p:cBhvr>
                                      <p:to>
                                        <p:strVal val="visible"/>
                                      </p:to>
                                    </p:set>
                                    <p:animEffect transition="in" filter="fade">
                                      <p:cBhvr>
                                        <p:cTn id="12" dur="500"/>
                                        <p:tgtEl>
                                          <p:spTgt spid="610307">
                                            <p:txEl>
                                              <p:charRg st="0" end="15"/>
                                            </p:txEl>
                                          </p:spTgt>
                                        </p:tgtEl>
                                      </p:cBhvr>
                                    </p:animEffect>
                                    <p:anim calcmode="lin" valueType="num">
                                      <p:cBhvr>
                                        <p:cTn id="13" dur="500" fill="hold"/>
                                        <p:tgtEl>
                                          <p:spTgt spid="610307">
                                            <p:txEl>
                                              <p:charRg st="0" end="15"/>
                                            </p:txEl>
                                          </p:spTgt>
                                        </p:tgtEl>
                                        <p:attrNameLst>
                                          <p:attrName>ppt_x</p:attrName>
                                        </p:attrNameLst>
                                      </p:cBhvr>
                                      <p:tavLst>
                                        <p:tav tm="0">
                                          <p:val>
                                            <p:strVal val="#ppt_x"/>
                                          </p:val>
                                        </p:tav>
                                        <p:tav tm="100000">
                                          <p:val>
                                            <p:strVal val="#ppt_x"/>
                                          </p:val>
                                        </p:tav>
                                      </p:tavLst>
                                    </p:anim>
                                    <p:anim calcmode="lin" valueType="num">
                                      <p:cBhvr>
                                        <p:cTn id="14" dur="500" fill="hold"/>
                                        <p:tgtEl>
                                          <p:spTgt spid="610307">
                                            <p:txEl>
                                              <p:charRg st="0" end="15"/>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610307">
                                            <p:txEl>
                                              <p:charRg st="15" end="105"/>
                                            </p:txEl>
                                          </p:spTgt>
                                        </p:tgtEl>
                                        <p:attrNameLst>
                                          <p:attrName>style.visibility</p:attrName>
                                        </p:attrNameLst>
                                      </p:cBhvr>
                                      <p:to>
                                        <p:strVal val="visible"/>
                                      </p:to>
                                    </p:set>
                                    <p:animEffect transition="in" filter="fade">
                                      <p:cBhvr>
                                        <p:cTn id="17" dur="500"/>
                                        <p:tgtEl>
                                          <p:spTgt spid="610307">
                                            <p:txEl>
                                              <p:charRg st="15" end="105"/>
                                            </p:txEl>
                                          </p:spTgt>
                                        </p:tgtEl>
                                      </p:cBhvr>
                                    </p:animEffect>
                                    <p:anim calcmode="lin" valueType="num">
                                      <p:cBhvr>
                                        <p:cTn id="18" dur="500" fill="hold"/>
                                        <p:tgtEl>
                                          <p:spTgt spid="610307">
                                            <p:txEl>
                                              <p:charRg st="15" end="105"/>
                                            </p:txEl>
                                          </p:spTgt>
                                        </p:tgtEl>
                                        <p:attrNameLst>
                                          <p:attrName>ppt_x</p:attrName>
                                        </p:attrNameLst>
                                      </p:cBhvr>
                                      <p:tavLst>
                                        <p:tav tm="0">
                                          <p:val>
                                            <p:strVal val="#ppt_x"/>
                                          </p:val>
                                        </p:tav>
                                        <p:tav tm="100000">
                                          <p:val>
                                            <p:strVal val="#ppt_x"/>
                                          </p:val>
                                        </p:tav>
                                      </p:tavLst>
                                    </p:anim>
                                    <p:anim calcmode="lin" valueType="num">
                                      <p:cBhvr>
                                        <p:cTn id="19" dur="500" fill="hold"/>
                                        <p:tgtEl>
                                          <p:spTgt spid="610307">
                                            <p:txEl>
                                              <p:charRg st="15" end="105"/>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610307">
                                            <p:txEl>
                                              <p:charRg st="105" end="107"/>
                                            </p:txEl>
                                          </p:spTgt>
                                        </p:tgtEl>
                                        <p:attrNameLst>
                                          <p:attrName>style.visibility</p:attrName>
                                        </p:attrNameLst>
                                      </p:cBhvr>
                                      <p:to>
                                        <p:strVal val="visible"/>
                                      </p:to>
                                    </p:set>
                                    <p:animEffect transition="in" filter="fade">
                                      <p:cBhvr>
                                        <p:cTn id="22" dur="500"/>
                                        <p:tgtEl>
                                          <p:spTgt spid="610307">
                                            <p:txEl>
                                              <p:charRg st="105" end="107"/>
                                            </p:txEl>
                                          </p:spTgt>
                                        </p:tgtEl>
                                      </p:cBhvr>
                                    </p:animEffect>
                                    <p:anim calcmode="lin" valueType="num">
                                      <p:cBhvr>
                                        <p:cTn id="23" dur="500" fill="hold"/>
                                        <p:tgtEl>
                                          <p:spTgt spid="610307">
                                            <p:txEl>
                                              <p:charRg st="105" end="107"/>
                                            </p:txEl>
                                          </p:spTgt>
                                        </p:tgtEl>
                                        <p:attrNameLst>
                                          <p:attrName>ppt_x</p:attrName>
                                        </p:attrNameLst>
                                      </p:cBhvr>
                                      <p:tavLst>
                                        <p:tav tm="0">
                                          <p:val>
                                            <p:strVal val="#ppt_x"/>
                                          </p:val>
                                        </p:tav>
                                        <p:tav tm="100000">
                                          <p:val>
                                            <p:strVal val="#ppt_x"/>
                                          </p:val>
                                        </p:tav>
                                      </p:tavLst>
                                    </p:anim>
                                    <p:anim calcmode="lin" valueType="num">
                                      <p:cBhvr>
                                        <p:cTn id="24" dur="500" fill="hold"/>
                                        <p:tgtEl>
                                          <p:spTgt spid="610307">
                                            <p:txEl>
                                              <p:charRg st="105" end="10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6" grpId="0"/>
      <p:bldP spid="61030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03" name="Rectangle 3"/>
          <p:cNvSpPr>
            <a:spLocks noGrp="1"/>
          </p:cNvSpPr>
          <p:nvPr>
            <p:ph idx="1"/>
          </p:nvPr>
        </p:nvSpPr>
        <p:spPr>
          <a:xfrm>
            <a:off x="457200" y="1196975"/>
            <a:ext cx="8229600" cy="4929188"/>
          </a:xfrm>
          <a:ln/>
        </p:spPr>
        <p:txBody>
          <a:bodyPr vert="horz" wrap="square" lIns="91440" tIns="45720" rIns="91440" bIns="45720" anchor="t"/>
          <a:p>
            <a:pPr eaLnBrk="1" hangingPunct="1">
              <a:buNone/>
            </a:pPr>
            <a:r>
              <a:rPr lang="zh-CN" altLang="en-US" dirty="0"/>
              <a:t>   </a:t>
            </a:r>
            <a:r>
              <a:rPr lang="zh-CN" altLang="en-US" b="1" dirty="0"/>
              <a:t>事故分析：</a:t>
            </a:r>
            <a:endParaRPr lang="zh-CN" altLang="en-US" b="1" dirty="0"/>
          </a:p>
          <a:p>
            <a:pPr eaLnBrk="1" hangingPunct="1">
              <a:buNone/>
            </a:pPr>
            <a:r>
              <a:rPr lang="zh-CN" altLang="en-US" dirty="0"/>
              <a:t>          在加油站停业检修过程中，现场施工人员违章作业，在未对与管道相通的</a:t>
            </a:r>
            <a:r>
              <a:rPr lang="en-US" altLang="zh-CN"/>
              <a:t>2</a:t>
            </a:r>
            <a:r>
              <a:rPr lang="zh-CN" altLang="en-US" dirty="0"/>
              <a:t>号储气罐进行有效安全隔离的情况下，用压缩空气对管道实施气密性试验，导致储气罐内未经清洗置换的液化石油气与压缩空气混合，引起化学性爆炸。</a:t>
            </a:r>
            <a:endParaRPr lang="en-US" altLang="zh-CN"/>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614403">
                                            <p:txEl>
                                              <p:charRg st="0" end="9"/>
                                            </p:txEl>
                                          </p:spTgt>
                                        </p:tgtEl>
                                        <p:attrNameLst>
                                          <p:attrName>style.visibility</p:attrName>
                                        </p:attrNameLst>
                                      </p:cBhvr>
                                      <p:to>
                                        <p:strVal val="visible"/>
                                      </p:to>
                                    </p:set>
                                    <p:animEffect transition="in" filter="fade">
                                      <p:cBhvr>
                                        <p:cTn id="7" dur="500"/>
                                        <p:tgtEl>
                                          <p:spTgt spid="614403">
                                            <p:txEl>
                                              <p:charRg st="0" end="9"/>
                                            </p:txEl>
                                          </p:spTgt>
                                        </p:tgtEl>
                                      </p:cBhvr>
                                    </p:animEffect>
                                    <p:anim calcmode="lin" valueType="num">
                                      <p:cBhvr>
                                        <p:cTn id="8" dur="500" fill="hold"/>
                                        <p:tgtEl>
                                          <p:spTgt spid="614403">
                                            <p:txEl>
                                              <p:charRg st="0" end="9"/>
                                            </p:txEl>
                                          </p:spTgt>
                                        </p:tgtEl>
                                        <p:attrNameLst>
                                          <p:attrName>ppt_x</p:attrName>
                                        </p:attrNameLst>
                                      </p:cBhvr>
                                      <p:tavLst>
                                        <p:tav tm="0">
                                          <p:val>
                                            <p:strVal val="#ppt_x"/>
                                          </p:val>
                                        </p:tav>
                                        <p:tav tm="100000">
                                          <p:val>
                                            <p:strVal val="#ppt_x"/>
                                          </p:val>
                                        </p:tav>
                                      </p:tavLst>
                                    </p:anim>
                                    <p:anim calcmode="lin" valueType="num">
                                      <p:cBhvr>
                                        <p:cTn id="9" dur="500" fill="hold"/>
                                        <p:tgtEl>
                                          <p:spTgt spid="614403">
                                            <p:txEl>
                                              <p:charRg st="0" end="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614403">
                                            <p:txEl>
                                              <p:charRg st="9" end="120"/>
                                            </p:txEl>
                                          </p:spTgt>
                                        </p:tgtEl>
                                        <p:attrNameLst>
                                          <p:attrName>style.visibility</p:attrName>
                                        </p:attrNameLst>
                                      </p:cBhvr>
                                      <p:to>
                                        <p:strVal val="visible"/>
                                      </p:to>
                                    </p:set>
                                    <p:animEffect transition="in" filter="fade">
                                      <p:cBhvr>
                                        <p:cTn id="12" dur="500"/>
                                        <p:tgtEl>
                                          <p:spTgt spid="614403">
                                            <p:txEl>
                                              <p:charRg st="9" end="120"/>
                                            </p:txEl>
                                          </p:spTgt>
                                        </p:tgtEl>
                                      </p:cBhvr>
                                    </p:animEffect>
                                    <p:anim calcmode="lin" valueType="num">
                                      <p:cBhvr>
                                        <p:cTn id="13" dur="500" fill="hold"/>
                                        <p:tgtEl>
                                          <p:spTgt spid="614403">
                                            <p:txEl>
                                              <p:charRg st="9" end="120"/>
                                            </p:txEl>
                                          </p:spTgt>
                                        </p:tgtEl>
                                        <p:attrNameLst>
                                          <p:attrName>ppt_x</p:attrName>
                                        </p:attrNameLst>
                                      </p:cBhvr>
                                      <p:tavLst>
                                        <p:tav tm="0">
                                          <p:val>
                                            <p:strVal val="#ppt_x"/>
                                          </p:val>
                                        </p:tav>
                                        <p:tav tm="100000">
                                          <p:val>
                                            <p:strVal val="#ppt_x"/>
                                          </p:val>
                                        </p:tav>
                                      </p:tavLst>
                                    </p:anim>
                                    <p:anim calcmode="lin" valueType="num">
                                      <p:cBhvr>
                                        <p:cTn id="14" dur="500" fill="hold"/>
                                        <p:tgtEl>
                                          <p:spTgt spid="614403">
                                            <p:txEl>
                                              <p:charRg st="9" end="12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4211" name="文本占位符 94210"/>
          <p:cNvPicPr>
            <a:picLocks noGrp="1" noChangeAspect="1"/>
          </p:cNvPicPr>
          <p:nvPr>
            <p:ph type="body" idx="1"/>
          </p:nvPr>
        </p:nvPicPr>
        <p:blipFill>
          <a:blip r:embed="rId1"/>
          <a:stretch>
            <a:fillRect/>
          </a:stretch>
        </p:blipFill>
        <p:spPr>
          <a:xfrm>
            <a:off x="468313" y="1196975"/>
            <a:ext cx="8229600" cy="4968875"/>
          </a:xfrm>
          <a:ln/>
        </p:spPr>
      </p:pic>
      <p:sp>
        <p:nvSpPr>
          <p:cNvPr id="94212" name="标题 94211"/>
          <p:cNvSpPr>
            <a:spLocks noGrp="1"/>
          </p:cNvSpPr>
          <p:nvPr>
            <p:ph type="title"/>
          </p:nvPr>
        </p:nvSpPr>
        <p:spPr>
          <a:xfrm>
            <a:off x="468313" y="6092825"/>
            <a:ext cx="8229600" cy="649288"/>
          </a:xfrm>
          <a:ln/>
        </p:spPr>
        <p:txBody>
          <a:bodyPr anchor="ctr"/>
          <a:p>
            <a:r>
              <a:rPr lang="zh-CN" altLang="en-US" sz="2400" b="1" dirty="0"/>
              <a:t>图为发生爆炸事故的加油站</a:t>
            </a:r>
            <a:r>
              <a:rPr lang="zh-CN" altLang="en-US" sz="4000" dirty="0"/>
              <a:t> </a:t>
            </a:r>
            <a:endParaRPr lang="zh-CN" alt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fill="hold">
                                          <p:stCondLst>
                                            <p:cond delay="0"/>
                                          </p:stCondLst>
                                        </p:cTn>
                                        <p:tgtEl>
                                          <p:spTgt spid="94212"/>
                                        </p:tgtEl>
                                        <p:attrNameLst>
                                          <p:attrName>style.visibility</p:attrName>
                                        </p:attrNameLst>
                                      </p:cBhvr>
                                      <p:to>
                                        <p:strVal val="visible"/>
                                      </p:to>
                                    </p:set>
                                    <p:anim calcmode="lin" valueType="num">
                                      <p:cBhvr>
                                        <p:cTn id="7" dur="1000" fill="hold"/>
                                        <p:tgtEl>
                                          <p:spTgt spid="94212"/>
                                        </p:tgtEl>
                                        <p:attrNameLst>
                                          <p:attrName>ppt_x</p:attrName>
                                        </p:attrNameLst>
                                      </p:cBhvr>
                                      <p:tavLst>
                                        <p:tav tm="0">
                                          <p:val>
                                            <p:strVal val="#ppt_x-.2"/>
                                          </p:val>
                                        </p:tav>
                                        <p:tav tm="100000">
                                          <p:val>
                                            <p:strVal val="#ppt_x"/>
                                          </p:val>
                                        </p:tav>
                                      </p:tavLst>
                                    </p:anim>
                                    <p:anim calcmode="lin" valueType="num">
                                      <p:cBhvr>
                                        <p:cTn id="8" dur="1000" fill="hold"/>
                                        <p:tgtEl>
                                          <p:spTgt spid="94212"/>
                                        </p:tgtEl>
                                        <p:attrNameLst>
                                          <p:attrName>ppt_y</p:attrName>
                                        </p:attrNameLst>
                                      </p:cBhvr>
                                      <p:tavLst>
                                        <p:tav tm="0">
                                          <p:val>
                                            <p:strVal val="#ppt_y"/>
                                          </p:val>
                                        </p:tav>
                                        <p:tav tm="100000">
                                          <p:val>
                                            <p:strVal val="#ppt_y"/>
                                          </p:val>
                                        </p:tav>
                                      </p:tavLst>
                                    </p:anim>
                                    <p:animEffect transition="in" filter="wipe(right)" prLst="gradientSize: 0.1">
                                      <p:cBhvr>
                                        <p:cTn id="9" dur="1000"/>
                                        <p:tgtEl>
                                          <p:spTgt spid="94212"/>
                                        </p:tgtEl>
                                      </p:cBhvr>
                                    </p:animEffect>
                                  </p:childTnLst>
                                </p:cTn>
                              </p:par>
                              <p:par>
                                <p:cTn id="10" presetID="44" presetClass="entr" presetSubtype="0" fill="hold" grpId="0" nodeType="withEffect" nodePh="1">
                                  <p:stCondLst>
                                    <p:cond delay="0"/>
                                  </p:stCondLst>
                                  <p:endCondLst>
                                    <p:cond evt="begin" delay="0">
                                      <p:tn val="10"/>
                                    </p:cond>
                                  </p:endCondLst>
                                  <p:childTnLst>
                                    <p:set>
                                      <p:cBhvr>
                                        <p:cTn id="11" fill="hold">
                                          <p:stCondLst>
                                            <p:cond delay="0"/>
                                          </p:stCondLst>
                                        </p:cTn>
                                        <p:tgtEl>
                                          <p:spTgt spid="94211"/>
                                        </p:tgtEl>
                                        <p:attrNameLst>
                                          <p:attrName>style.visibility</p:attrName>
                                        </p:attrNameLst>
                                      </p:cBhvr>
                                      <p:to>
                                        <p:strVal val="visible"/>
                                      </p:to>
                                    </p:set>
                                    <p:animEffect transition="in" filter="fade">
                                      <p:cBhvr>
                                        <p:cTn id="12" dur="500"/>
                                        <p:tgtEl>
                                          <p:spTgt spid="94211"/>
                                        </p:tgtEl>
                                      </p:cBhvr>
                                    </p:animEffect>
                                    <p:anim calcmode="lin" valueType="num">
                                      <p:cBhvr>
                                        <p:cTn id="13" dur="500" fill="hold"/>
                                        <p:tgtEl>
                                          <p:spTgt spid="94211"/>
                                        </p:tgtEl>
                                        <p:attrNameLst>
                                          <p:attrName>ppt_x</p:attrName>
                                        </p:attrNameLst>
                                      </p:cBhvr>
                                      <p:tavLst>
                                        <p:tav tm="0">
                                          <p:val>
                                            <p:strVal val="#ppt_x"/>
                                          </p:val>
                                        </p:tav>
                                        <p:tav tm="100000">
                                          <p:val>
                                            <p:strVal val="#ppt_x"/>
                                          </p:val>
                                        </p:tav>
                                      </p:tavLst>
                                    </p:anim>
                                    <p:anim calcmode="lin" valueType="num">
                                      <p:cBhvr>
                                        <p:cTn id="14" dur="500" fill="hold"/>
                                        <p:tgtEl>
                                          <p:spTgt spid="94211"/>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P spid="942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9" name="文本占位符 96258"/>
          <p:cNvSpPr>
            <a:spLocks noGrp="1"/>
          </p:cNvSpPr>
          <p:nvPr>
            <p:ph type="body" idx="1"/>
          </p:nvPr>
        </p:nvSpPr>
        <p:spPr>
          <a:xfrm>
            <a:off x="457200" y="1125538"/>
            <a:ext cx="8229600" cy="5000625"/>
          </a:xfrm>
          <a:ln/>
        </p:spPr>
        <p:txBody>
          <a:bodyPr/>
          <a:p>
            <a:pPr>
              <a:lnSpc>
                <a:spcPct val="90000"/>
              </a:lnSpc>
              <a:buNone/>
            </a:pPr>
            <a:r>
              <a:rPr lang="zh-CN" altLang="en-US" b="1" dirty="0"/>
              <a:t>案例二：</a:t>
            </a:r>
            <a:endParaRPr lang="zh-CN" altLang="en-US" b="1" dirty="0"/>
          </a:p>
          <a:p>
            <a:pPr>
              <a:lnSpc>
                <a:spcPct val="90000"/>
              </a:lnSpc>
              <a:buNone/>
            </a:pPr>
            <a:r>
              <a:rPr lang="zh-CN" altLang="en-US" dirty="0"/>
              <a:t>          今年</a:t>
            </a:r>
            <a:r>
              <a:rPr lang="en-US" altLang="zh-CN"/>
              <a:t>7</a:t>
            </a:r>
            <a:r>
              <a:rPr lang="zh-CN" altLang="en-US" dirty="0"/>
              <a:t>月</a:t>
            </a:r>
            <a:r>
              <a:rPr lang="en-US" altLang="zh-CN"/>
              <a:t>15</a:t>
            </a:r>
            <a:r>
              <a:rPr lang="zh-CN" altLang="en-US" dirty="0"/>
              <a:t>日</a:t>
            </a:r>
            <a:r>
              <a:rPr lang="en-US" altLang="zh-CN"/>
              <a:t>12</a:t>
            </a:r>
            <a:r>
              <a:rPr lang="zh-CN" altLang="en-US" dirty="0"/>
              <a:t>时许，河北省一私人加油站，一空油罐发生爆炸起火，致使两人受伤，其中一人右眼失明。据了解，发生爆炸的五凤岭加油站由于不符合新的安全标准已经停业。旁边新建了加油站，但还没有投入使用。事发时，两名工人正在铺设从旧油罐到新加油站的输油管。</a:t>
            </a:r>
            <a:endParaRPr lang="zh-CN" altLang="en-US" dirty="0"/>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96259">
                                            <p:txEl>
                                              <p:charRg st="0" end="5"/>
                                            </p:txEl>
                                          </p:spTgt>
                                        </p:tgtEl>
                                        <p:attrNameLst>
                                          <p:attrName>style.visibility</p:attrName>
                                        </p:attrNameLst>
                                      </p:cBhvr>
                                      <p:to>
                                        <p:strVal val="visible"/>
                                      </p:to>
                                    </p:set>
                                    <p:animEffect transition="in" filter="fade">
                                      <p:cBhvr>
                                        <p:cTn id="7" dur="500"/>
                                        <p:tgtEl>
                                          <p:spTgt spid="96259">
                                            <p:txEl>
                                              <p:charRg st="0" end="5"/>
                                            </p:txEl>
                                          </p:spTgt>
                                        </p:tgtEl>
                                      </p:cBhvr>
                                    </p:animEffect>
                                    <p:anim calcmode="lin" valueType="num">
                                      <p:cBhvr>
                                        <p:cTn id="8" dur="500" fill="hold"/>
                                        <p:tgtEl>
                                          <p:spTgt spid="96259">
                                            <p:txEl>
                                              <p:charRg st="0" end="5"/>
                                            </p:txEl>
                                          </p:spTgt>
                                        </p:tgtEl>
                                        <p:attrNameLst>
                                          <p:attrName>ppt_x</p:attrName>
                                        </p:attrNameLst>
                                      </p:cBhvr>
                                      <p:tavLst>
                                        <p:tav tm="0">
                                          <p:val>
                                            <p:strVal val="#ppt_x"/>
                                          </p:val>
                                        </p:tav>
                                        <p:tav tm="100000">
                                          <p:val>
                                            <p:strVal val="#ppt_x"/>
                                          </p:val>
                                        </p:tav>
                                      </p:tavLst>
                                    </p:anim>
                                    <p:anim calcmode="lin" valueType="num">
                                      <p:cBhvr>
                                        <p:cTn id="9" dur="500" fill="hold"/>
                                        <p:tgtEl>
                                          <p:spTgt spid="96259">
                                            <p:txEl>
                                              <p:charRg st="0" end="5"/>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96259">
                                            <p:txEl>
                                              <p:charRg st="5" end="140"/>
                                            </p:txEl>
                                          </p:spTgt>
                                        </p:tgtEl>
                                        <p:attrNameLst>
                                          <p:attrName>style.visibility</p:attrName>
                                        </p:attrNameLst>
                                      </p:cBhvr>
                                      <p:to>
                                        <p:strVal val="visible"/>
                                      </p:to>
                                    </p:set>
                                    <p:animEffect transition="in" filter="fade">
                                      <p:cBhvr>
                                        <p:cTn id="12" dur="500"/>
                                        <p:tgtEl>
                                          <p:spTgt spid="96259">
                                            <p:txEl>
                                              <p:charRg st="5" end="140"/>
                                            </p:txEl>
                                          </p:spTgt>
                                        </p:tgtEl>
                                      </p:cBhvr>
                                    </p:animEffect>
                                    <p:anim calcmode="lin" valueType="num">
                                      <p:cBhvr>
                                        <p:cTn id="13" dur="500" fill="hold"/>
                                        <p:tgtEl>
                                          <p:spTgt spid="96259">
                                            <p:txEl>
                                              <p:charRg st="5" end="140"/>
                                            </p:txEl>
                                          </p:spTgt>
                                        </p:tgtEl>
                                        <p:attrNameLst>
                                          <p:attrName>ppt_x</p:attrName>
                                        </p:attrNameLst>
                                      </p:cBhvr>
                                      <p:tavLst>
                                        <p:tav tm="0">
                                          <p:val>
                                            <p:strVal val="#ppt_x"/>
                                          </p:val>
                                        </p:tav>
                                        <p:tav tm="100000">
                                          <p:val>
                                            <p:strVal val="#ppt_x"/>
                                          </p:val>
                                        </p:tav>
                                      </p:tavLst>
                                    </p:anim>
                                    <p:anim calcmode="lin" valueType="num">
                                      <p:cBhvr>
                                        <p:cTn id="14" dur="500" fill="hold"/>
                                        <p:tgtEl>
                                          <p:spTgt spid="96259">
                                            <p:txEl>
                                              <p:charRg st="5" end="14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5" name="文本占位符 100354"/>
          <p:cNvSpPr>
            <a:spLocks noGrp="1"/>
          </p:cNvSpPr>
          <p:nvPr>
            <p:ph type="body" idx="1"/>
          </p:nvPr>
        </p:nvSpPr>
        <p:spPr>
          <a:xfrm>
            <a:off x="457200" y="1268413"/>
            <a:ext cx="8229600" cy="4857750"/>
          </a:xfrm>
          <a:ln/>
        </p:spPr>
        <p:txBody>
          <a:bodyPr/>
          <a:p>
            <a:pPr>
              <a:buNone/>
            </a:pPr>
            <a:r>
              <a:rPr lang="zh-CN" altLang="en-US" dirty="0"/>
              <a:t>   </a:t>
            </a:r>
            <a:r>
              <a:rPr lang="zh-CN" altLang="en-US" b="1" dirty="0"/>
              <a:t>事故分析：</a:t>
            </a:r>
            <a:endParaRPr lang="zh-CN" altLang="en-US" b="1" dirty="0"/>
          </a:p>
          <a:p>
            <a:pPr>
              <a:buNone/>
            </a:pPr>
            <a:r>
              <a:rPr lang="zh-CN" altLang="en-US" dirty="0"/>
              <a:t>          油罐里虽然没有油，但里面可能有油气残存，工人在电焊切割时引发罐内油气爆炸。</a:t>
            </a:r>
            <a:br>
              <a:rPr lang="zh-CN" altLang="en-US" dirty="0"/>
            </a:br>
            <a:endParaRPr lang="zh-CN" altLang="en-US" dirty="0"/>
          </a:p>
        </p:txBody>
      </p:sp>
      <p:pic>
        <p:nvPicPr>
          <p:cNvPr id="100356" name="Picture 5" descr="图像5"/>
          <p:cNvPicPr>
            <a:picLocks noChangeAspect="1"/>
          </p:cNvPicPr>
          <p:nvPr/>
        </p:nvPicPr>
        <p:blipFill>
          <a:blip r:embed="rId1"/>
          <a:stretch>
            <a:fillRect/>
          </a:stretch>
        </p:blipFill>
        <p:spPr>
          <a:xfrm>
            <a:off x="5651500" y="3860800"/>
            <a:ext cx="1971675" cy="2168525"/>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00355">
                                            <p:txEl>
                                              <p:charRg st="0" end="9"/>
                                            </p:txEl>
                                          </p:spTgt>
                                        </p:tgtEl>
                                        <p:attrNameLst>
                                          <p:attrName>style.visibility</p:attrName>
                                        </p:attrNameLst>
                                      </p:cBhvr>
                                      <p:to>
                                        <p:strVal val="visible"/>
                                      </p:to>
                                    </p:set>
                                    <p:animEffect transition="in" filter="fade">
                                      <p:cBhvr>
                                        <p:cTn id="7" dur="500"/>
                                        <p:tgtEl>
                                          <p:spTgt spid="100355">
                                            <p:txEl>
                                              <p:charRg st="0" end="9"/>
                                            </p:txEl>
                                          </p:spTgt>
                                        </p:tgtEl>
                                      </p:cBhvr>
                                    </p:animEffect>
                                    <p:anim calcmode="lin" valueType="num">
                                      <p:cBhvr>
                                        <p:cTn id="8" dur="500" fill="hold"/>
                                        <p:tgtEl>
                                          <p:spTgt spid="100355">
                                            <p:txEl>
                                              <p:charRg st="0" end="9"/>
                                            </p:txEl>
                                          </p:spTgt>
                                        </p:tgtEl>
                                        <p:attrNameLst>
                                          <p:attrName>ppt_x</p:attrName>
                                        </p:attrNameLst>
                                      </p:cBhvr>
                                      <p:tavLst>
                                        <p:tav tm="0">
                                          <p:val>
                                            <p:strVal val="#ppt_x"/>
                                          </p:val>
                                        </p:tav>
                                        <p:tav tm="100000">
                                          <p:val>
                                            <p:strVal val="#ppt_x"/>
                                          </p:val>
                                        </p:tav>
                                      </p:tavLst>
                                    </p:anim>
                                    <p:anim calcmode="lin" valueType="num">
                                      <p:cBhvr>
                                        <p:cTn id="9" dur="500" fill="hold"/>
                                        <p:tgtEl>
                                          <p:spTgt spid="100355">
                                            <p:txEl>
                                              <p:charRg st="0" end="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00355">
                                            <p:txEl>
                                              <p:charRg st="9" end="58"/>
                                            </p:txEl>
                                          </p:spTgt>
                                        </p:tgtEl>
                                        <p:attrNameLst>
                                          <p:attrName>style.visibility</p:attrName>
                                        </p:attrNameLst>
                                      </p:cBhvr>
                                      <p:to>
                                        <p:strVal val="visible"/>
                                      </p:to>
                                    </p:set>
                                    <p:animEffect transition="in" filter="fade">
                                      <p:cBhvr>
                                        <p:cTn id="12" dur="500"/>
                                        <p:tgtEl>
                                          <p:spTgt spid="100355">
                                            <p:txEl>
                                              <p:charRg st="9" end="58"/>
                                            </p:txEl>
                                          </p:spTgt>
                                        </p:tgtEl>
                                      </p:cBhvr>
                                    </p:animEffect>
                                    <p:anim calcmode="lin" valueType="num">
                                      <p:cBhvr>
                                        <p:cTn id="13" dur="500" fill="hold"/>
                                        <p:tgtEl>
                                          <p:spTgt spid="100355">
                                            <p:txEl>
                                              <p:charRg st="9" end="58"/>
                                            </p:txEl>
                                          </p:spTgt>
                                        </p:tgtEl>
                                        <p:attrNameLst>
                                          <p:attrName>ppt_x</p:attrName>
                                        </p:attrNameLst>
                                      </p:cBhvr>
                                      <p:tavLst>
                                        <p:tav tm="0">
                                          <p:val>
                                            <p:strVal val="#ppt_x"/>
                                          </p:val>
                                        </p:tav>
                                        <p:tav tm="100000">
                                          <p:val>
                                            <p:strVal val="#ppt_x"/>
                                          </p:val>
                                        </p:tav>
                                      </p:tavLst>
                                    </p:anim>
                                    <p:anim calcmode="lin" valueType="num">
                                      <p:cBhvr>
                                        <p:cTn id="14" dur="500" fill="hold"/>
                                        <p:tgtEl>
                                          <p:spTgt spid="100355">
                                            <p:txEl>
                                              <p:charRg st="9" end="58"/>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5" name="文本占位符 95234"/>
          <p:cNvSpPr>
            <a:spLocks noGrp="1"/>
          </p:cNvSpPr>
          <p:nvPr>
            <p:ph type="body" idx="1"/>
          </p:nvPr>
        </p:nvSpPr>
        <p:spPr>
          <a:xfrm>
            <a:off x="457200" y="1196975"/>
            <a:ext cx="8229600" cy="4929188"/>
          </a:xfrm>
          <a:ln/>
        </p:spPr>
        <p:txBody>
          <a:bodyPr/>
          <a:p>
            <a:pPr>
              <a:lnSpc>
                <a:spcPct val="90000"/>
              </a:lnSpc>
              <a:buNone/>
            </a:pPr>
            <a:r>
              <a:rPr lang="zh-CN" altLang="en-US" b="1" dirty="0"/>
              <a:t>案例三：</a:t>
            </a:r>
            <a:endParaRPr lang="zh-CN" altLang="en-US" b="1" dirty="0"/>
          </a:p>
          <a:p>
            <a:pPr>
              <a:lnSpc>
                <a:spcPct val="90000"/>
              </a:lnSpc>
              <a:buNone/>
            </a:pPr>
            <a:r>
              <a:rPr lang="en-US" altLang="zh-CN"/>
              <a:t>          2001</a:t>
            </a:r>
            <a:r>
              <a:rPr lang="zh-CN" altLang="en-US" dirty="0"/>
              <a:t>年</a:t>
            </a:r>
            <a:r>
              <a:rPr lang="en-US" altLang="zh-CN"/>
              <a:t>3</a:t>
            </a:r>
            <a:r>
              <a:rPr lang="zh-CN" altLang="en-US" dirty="0"/>
              <a:t>月</a:t>
            </a:r>
            <a:r>
              <a:rPr lang="en-US" altLang="zh-CN"/>
              <a:t>18</a:t>
            </a:r>
            <a:r>
              <a:rPr lang="zh-CN" altLang="en-US" dirty="0"/>
              <a:t>日下午</a:t>
            </a:r>
            <a:r>
              <a:rPr lang="en-US" altLang="zh-CN"/>
              <a:t>13</a:t>
            </a:r>
            <a:r>
              <a:rPr lang="zh-CN" altLang="en-US" dirty="0"/>
              <a:t>：</a:t>
            </a:r>
            <a:r>
              <a:rPr lang="en-US" altLang="zh-CN"/>
              <a:t>15</a:t>
            </a:r>
            <a:r>
              <a:rPr lang="zh-CN" altLang="en-US" dirty="0"/>
              <a:t>左右，湖北宜昌某加油站在进行加油机输油管线与油罐出油管线法兰对接时，外请施工队改造油罐上部出油管线。施工队在未向加油站工作人员请示报告的情况下，擅自在油罐区动火；焊枪一经点燃，油罐立即爆炸，气浪将施工队一民工抛出</a:t>
            </a:r>
            <a:r>
              <a:rPr lang="en-US" altLang="zh-CN"/>
              <a:t>20</a:t>
            </a:r>
            <a:r>
              <a:rPr lang="zh-CN" altLang="en-US" dirty="0"/>
              <a:t>余米后摔成重伤，经医院拯救无效死亡。</a:t>
            </a:r>
            <a:endParaRPr lang="zh-CN" altLang="en-US" dirty="0"/>
          </a:p>
          <a:p>
            <a:pPr>
              <a:lnSpc>
                <a:spcPct val="90000"/>
              </a:lnSpc>
              <a:buNone/>
            </a:pPr>
            <a:r>
              <a:rPr lang="zh-CN" altLang="en-US" dirty="0"/>
              <a:t>　　</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95235">
                                            <p:txEl>
                                              <p:charRg st="0" end="5"/>
                                            </p:txEl>
                                          </p:spTgt>
                                        </p:tgtEl>
                                        <p:attrNameLst>
                                          <p:attrName>style.visibility</p:attrName>
                                        </p:attrNameLst>
                                      </p:cBhvr>
                                      <p:to>
                                        <p:strVal val="visible"/>
                                      </p:to>
                                    </p:set>
                                    <p:animEffect transition="in" filter="fade">
                                      <p:cBhvr>
                                        <p:cTn id="7" dur="500"/>
                                        <p:tgtEl>
                                          <p:spTgt spid="95235">
                                            <p:txEl>
                                              <p:charRg st="0" end="5"/>
                                            </p:txEl>
                                          </p:spTgt>
                                        </p:tgtEl>
                                      </p:cBhvr>
                                    </p:animEffect>
                                    <p:anim calcmode="lin" valueType="num">
                                      <p:cBhvr>
                                        <p:cTn id="8" dur="500" fill="hold"/>
                                        <p:tgtEl>
                                          <p:spTgt spid="95235">
                                            <p:txEl>
                                              <p:charRg st="0" end="5"/>
                                            </p:txEl>
                                          </p:spTgt>
                                        </p:tgtEl>
                                        <p:attrNameLst>
                                          <p:attrName>ppt_x</p:attrName>
                                        </p:attrNameLst>
                                      </p:cBhvr>
                                      <p:tavLst>
                                        <p:tav tm="0">
                                          <p:val>
                                            <p:strVal val="#ppt_x"/>
                                          </p:val>
                                        </p:tav>
                                        <p:tav tm="100000">
                                          <p:val>
                                            <p:strVal val="#ppt_x"/>
                                          </p:val>
                                        </p:tav>
                                      </p:tavLst>
                                    </p:anim>
                                    <p:anim calcmode="lin" valueType="num">
                                      <p:cBhvr>
                                        <p:cTn id="9" dur="500" fill="hold"/>
                                        <p:tgtEl>
                                          <p:spTgt spid="95235">
                                            <p:txEl>
                                              <p:charRg st="0" end="5"/>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95235">
                                            <p:txEl>
                                              <p:charRg st="5" end="159"/>
                                            </p:txEl>
                                          </p:spTgt>
                                        </p:tgtEl>
                                        <p:attrNameLst>
                                          <p:attrName>style.visibility</p:attrName>
                                        </p:attrNameLst>
                                      </p:cBhvr>
                                      <p:to>
                                        <p:strVal val="visible"/>
                                      </p:to>
                                    </p:set>
                                    <p:animEffect transition="in" filter="fade">
                                      <p:cBhvr>
                                        <p:cTn id="12" dur="500"/>
                                        <p:tgtEl>
                                          <p:spTgt spid="95235">
                                            <p:txEl>
                                              <p:charRg st="5" end="159"/>
                                            </p:txEl>
                                          </p:spTgt>
                                        </p:tgtEl>
                                      </p:cBhvr>
                                    </p:animEffect>
                                    <p:anim calcmode="lin" valueType="num">
                                      <p:cBhvr>
                                        <p:cTn id="13" dur="500" fill="hold"/>
                                        <p:tgtEl>
                                          <p:spTgt spid="95235">
                                            <p:txEl>
                                              <p:charRg st="5" end="159"/>
                                            </p:txEl>
                                          </p:spTgt>
                                        </p:tgtEl>
                                        <p:attrNameLst>
                                          <p:attrName>ppt_x</p:attrName>
                                        </p:attrNameLst>
                                      </p:cBhvr>
                                      <p:tavLst>
                                        <p:tav tm="0">
                                          <p:val>
                                            <p:strVal val="#ppt_x"/>
                                          </p:val>
                                        </p:tav>
                                        <p:tav tm="100000">
                                          <p:val>
                                            <p:strVal val="#ppt_x"/>
                                          </p:val>
                                        </p:tav>
                                      </p:tavLst>
                                    </p:anim>
                                    <p:anim calcmode="lin" valueType="num">
                                      <p:cBhvr>
                                        <p:cTn id="14" dur="500" fill="hold"/>
                                        <p:tgtEl>
                                          <p:spTgt spid="95235">
                                            <p:txEl>
                                              <p:charRg st="5" end="159"/>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95235">
                                            <p:txEl>
                                              <p:charRg st="159" end="162"/>
                                            </p:txEl>
                                          </p:spTgt>
                                        </p:tgtEl>
                                        <p:attrNameLst>
                                          <p:attrName>style.visibility</p:attrName>
                                        </p:attrNameLst>
                                      </p:cBhvr>
                                      <p:to>
                                        <p:strVal val="visible"/>
                                      </p:to>
                                    </p:set>
                                    <p:animEffect transition="in" filter="fade">
                                      <p:cBhvr>
                                        <p:cTn id="17" dur="500"/>
                                        <p:tgtEl>
                                          <p:spTgt spid="95235">
                                            <p:txEl>
                                              <p:charRg st="159" end="162"/>
                                            </p:txEl>
                                          </p:spTgt>
                                        </p:tgtEl>
                                      </p:cBhvr>
                                    </p:animEffect>
                                    <p:anim calcmode="lin" valueType="num">
                                      <p:cBhvr>
                                        <p:cTn id="18" dur="500" fill="hold"/>
                                        <p:tgtEl>
                                          <p:spTgt spid="95235">
                                            <p:txEl>
                                              <p:charRg st="159" end="162"/>
                                            </p:txEl>
                                          </p:spTgt>
                                        </p:tgtEl>
                                        <p:attrNameLst>
                                          <p:attrName>ppt_x</p:attrName>
                                        </p:attrNameLst>
                                      </p:cBhvr>
                                      <p:tavLst>
                                        <p:tav tm="0">
                                          <p:val>
                                            <p:strVal val="#ppt_x"/>
                                          </p:val>
                                        </p:tav>
                                        <p:tav tm="100000">
                                          <p:val>
                                            <p:strVal val="#ppt_x"/>
                                          </p:val>
                                        </p:tav>
                                      </p:tavLst>
                                    </p:anim>
                                    <p:anim calcmode="lin" valueType="num">
                                      <p:cBhvr>
                                        <p:cTn id="19" dur="500" fill="hold"/>
                                        <p:tgtEl>
                                          <p:spTgt spid="95235">
                                            <p:txEl>
                                              <p:charRg st="159" end="162"/>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7" name="文本占位符 98306"/>
          <p:cNvSpPr>
            <a:spLocks noGrp="1"/>
          </p:cNvSpPr>
          <p:nvPr>
            <p:ph type="body" idx="1"/>
          </p:nvPr>
        </p:nvSpPr>
        <p:spPr>
          <a:xfrm>
            <a:off x="457200" y="1268413"/>
            <a:ext cx="8229600" cy="4857750"/>
          </a:xfrm>
          <a:ln/>
        </p:spPr>
        <p:txBody>
          <a:bodyPr/>
          <a:p>
            <a:pPr>
              <a:buNone/>
            </a:pPr>
            <a:r>
              <a:rPr lang="zh-CN" altLang="en-US" dirty="0"/>
              <a:t>   </a:t>
            </a:r>
            <a:r>
              <a:rPr lang="zh-CN" altLang="en-US" b="1" dirty="0"/>
              <a:t>事故分析</a:t>
            </a:r>
            <a:r>
              <a:rPr lang="zh-CN" altLang="en-US" dirty="0"/>
              <a:t>：</a:t>
            </a:r>
            <a:endParaRPr lang="zh-CN" altLang="en-US" dirty="0"/>
          </a:p>
          <a:p>
            <a:pPr>
              <a:buNone/>
            </a:pPr>
            <a:r>
              <a:rPr lang="zh-CN" altLang="en-US" dirty="0"/>
              <a:t>          这起事故是因违章造成的，反映出在加油站改造、施工过程中，管理松懈，制度不落实等问题。应加强对加油站施工现场的监护和管理，严格按照“三不动火”的制度进行施工管理。</a:t>
            </a:r>
            <a:endParaRPr lang="zh-CN" altLang="en-US" dirty="0"/>
          </a:p>
          <a:p>
            <a:endParaRPr lang="zh-CN" altLang="en-US" dirty="0"/>
          </a:p>
        </p:txBody>
      </p:sp>
      <p:pic>
        <p:nvPicPr>
          <p:cNvPr id="98308" name="Picture 9" descr="j0211949"/>
          <p:cNvPicPr>
            <a:picLocks noChangeAspect="1"/>
          </p:cNvPicPr>
          <p:nvPr/>
        </p:nvPicPr>
        <p:blipFill>
          <a:blip r:embed="rId1"/>
          <a:stretch>
            <a:fillRect/>
          </a:stretch>
        </p:blipFill>
        <p:spPr>
          <a:xfrm>
            <a:off x="5795963" y="4581525"/>
            <a:ext cx="1900237" cy="1165225"/>
          </a:xfrm>
          <a:prstGeom prst="rect">
            <a:avLst/>
          </a:prstGeom>
          <a:noFill/>
          <a:ln w="9525">
            <a:noFill/>
          </a:ln>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98307">
                                            <p:txEl>
                                              <p:charRg st="0" end="9"/>
                                            </p:txEl>
                                          </p:spTgt>
                                        </p:tgtEl>
                                        <p:attrNameLst>
                                          <p:attrName>style.visibility</p:attrName>
                                        </p:attrNameLst>
                                      </p:cBhvr>
                                      <p:to>
                                        <p:strVal val="visible"/>
                                      </p:to>
                                    </p:set>
                                    <p:animEffect transition="in" filter="fade">
                                      <p:cBhvr>
                                        <p:cTn id="7" dur="500"/>
                                        <p:tgtEl>
                                          <p:spTgt spid="98307">
                                            <p:txEl>
                                              <p:charRg st="0" end="9"/>
                                            </p:txEl>
                                          </p:spTgt>
                                        </p:tgtEl>
                                      </p:cBhvr>
                                    </p:animEffect>
                                    <p:anim calcmode="lin" valueType="num">
                                      <p:cBhvr>
                                        <p:cTn id="8" dur="500" fill="hold"/>
                                        <p:tgtEl>
                                          <p:spTgt spid="98307">
                                            <p:txEl>
                                              <p:charRg st="0" end="9"/>
                                            </p:txEl>
                                          </p:spTgt>
                                        </p:tgtEl>
                                        <p:attrNameLst>
                                          <p:attrName>ppt_x</p:attrName>
                                        </p:attrNameLst>
                                      </p:cBhvr>
                                      <p:tavLst>
                                        <p:tav tm="0">
                                          <p:val>
                                            <p:strVal val="#ppt_x"/>
                                          </p:val>
                                        </p:tav>
                                        <p:tav tm="100000">
                                          <p:val>
                                            <p:strVal val="#ppt_x"/>
                                          </p:val>
                                        </p:tav>
                                      </p:tavLst>
                                    </p:anim>
                                    <p:anim calcmode="lin" valueType="num">
                                      <p:cBhvr>
                                        <p:cTn id="9" dur="500" fill="hold"/>
                                        <p:tgtEl>
                                          <p:spTgt spid="98307">
                                            <p:txEl>
                                              <p:charRg st="0" end="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98307">
                                            <p:txEl>
                                              <p:charRg st="9" end="100"/>
                                            </p:txEl>
                                          </p:spTgt>
                                        </p:tgtEl>
                                        <p:attrNameLst>
                                          <p:attrName>style.visibility</p:attrName>
                                        </p:attrNameLst>
                                      </p:cBhvr>
                                      <p:to>
                                        <p:strVal val="visible"/>
                                      </p:to>
                                    </p:set>
                                    <p:animEffect transition="in" filter="fade">
                                      <p:cBhvr>
                                        <p:cTn id="12" dur="500"/>
                                        <p:tgtEl>
                                          <p:spTgt spid="98307">
                                            <p:txEl>
                                              <p:charRg st="9" end="100"/>
                                            </p:txEl>
                                          </p:spTgt>
                                        </p:tgtEl>
                                      </p:cBhvr>
                                    </p:animEffect>
                                    <p:anim calcmode="lin" valueType="num">
                                      <p:cBhvr>
                                        <p:cTn id="13" dur="500" fill="hold"/>
                                        <p:tgtEl>
                                          <p:spTgt spid="98307">
                                            <p:txEl>
                                              <p:charRg st="9" end="100"/>
                                            </p:txEl>
                                          </p:spTgt>
                                        </p:tgtEl>
                                        <p:attrNameLst>
                                          <p:attrName>ppt_x</p:attrName>
                                        </p:attrNameLst>
                                      </p:cBhvr>
                                      <p:tavLst>
                                        <p:tav tm="0">
                                          <p:val>
                                            <p:strVal val="#ppt_x"/>
                                          </p:val>
                                        </p:tav>
                                        <p:tav tm="100000">
                                          <p:val>
                                            <p:strVal val="#ppt_x"/>
                                          </p:val>
                                        </p:tav>
                                      </p:tavLst>
                                    </p:anim>
                                    <p:anim calcmode="lin" valueType="num">
                                      <p:cBhvr>
                                        <p:cTn id="14" dur="500" fill="hold"/>
                                        <p:tgtEl>
                                          <p:spTgt spid="98307">
                                            <p:txEl>
                                              <p:charRg st="9" end="10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3" name="文本占位符 97282"/>
          <p:cNvSpPr>
            <a:spLocks noGrp="1"/>
          </p:cNvSpPr>
          <p:nvPr>
            <p:ph type="body" idx="1"/>
          </p:nvPr>
        </p:nvSpPr>
        <p:spPr>
          <a:xfrm>
            <a:off x="457200" y="1268413"/>
            <a:ext cx="8229600" cy="4857750"/>
          </a:xfrm>
          <a:ln/>
        </p:spPr>
        <p:txBody>
          <a:bodyPr/>
          <a:p>
            <a:pPr>
              <a:buNone/>
            </a:pPr>
            <a:r>
              <a:rPr lang="zh-CN" altLang="en-US" b="1" dirty="0"/>
              <a:t>案例四：</a:t>
            </a:r>
            <a:endParaRPr lang="zh-CN" altLang="en-US" b="1" dirty="0"/>
          </a:p>
          <a:p>
            <a:pPr>
              <a:buNone/>
            </a:pPr>
            <a:r>
              <a:rPr lang="en-US" altLang="zh-CN"/>
              <a:t>           2001</a:t>
            </a:r>
            <a:r>
              <a:rPr lang="zh-CN" altLang="en-US" dirty="0"/>
              <a:t>年</a:t>
            </a:r>
            <a:r>
              <a:rPr lang="en-US" altLang="zh-CN"/>
              <a:t>2</a:t>
            </a:r>
            <a:r>
              <a:rPr lang="zh-CN" altLang="en-US" dirty="0"/>
              <a:t>月</a:t>
            </a:r>
            <a:r>
              <a:rPr lang="en-US" altLang="zh-CN"/>
              <a:t>21</a:t>
            </a:r>
            <a:r>
              <a:rPr lang="zh-CN" altLang="en-US" dirty="0"/>
              <a:t>日下午，安徽定远县某加油站因罩棚下照明灯发生故障，电工徐某某携带修理工具、保险带与监护人一起登上罩棚。在检修过程中，徐某某感觉保险带不便操作，便将其卸下，尔后在变换姿势时踏到无支撑力的装饰顶板上，自</a:t>
            </a:r>
            <a:r>
              <a:rPr lang="en-US" altLang="zh-CN"/>
              <a:t>5</a:t>
            </a:r>
            <a:r>
              <a:rPr lang="zh-CN" altLang="en-US" dirty="0"/>
              <a:t>米高的棚顶坠落，经医院抢救无效死亡。</a:t>
            </a:r>
            <a:endParaRPr lang="zh-CN" altLang="en-US" dirty="0"/>
          </a:p>
          <a:p>
            <a:r>
              <a:rPr lang="zh-CN" altLang="en-US" dirty="0"/>
              <a:t>　　</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97283">
                                            <p:txEl>
                                              <p:charRg st="0" end="5"/>
                                            </p:txEl>
                                          </p:spTgt>
                                        </p:tgtEl>
                                        <p:attrNameLst>
                                          <p:attrName>style.visibility</p:attrName>
                                        </p:attrNameLst>
                                      </p:cBhvr>
                                      <p:to>
                                        <p:strVal val="visible"/>
                                      </p:to>
                                    </p:set>
                                    <p:animEffect transition="in" filter="fade">
                                      <p:cBhvr>
                                        <p:cTn id="7" dur="500"/>
                                        <p:tgtEl>
                                          <p:spTgt spid="97283">
                                            <p:txEl>
                                              <p:charRg st="0" end="5"/>
                                            </p:txEl>
                                          </p:spTgt>
                                        </p:tgtEl>
                                      </p:cBhvr>
                                    </p:animEffect>
                                    <p:anim calcmode="lin" valueType="num">
                                      <p:cBhvr>
                                        <p:cTn id="8" dur="500" fill="hold"/>
                                        <p:tgtEl>
                                          <p:spTgt spid="97283">
                                            <p:txEl>
                                              <p:charRg st="0" end="5"/>
                                            </p:txEl>
                                          </p:spTgt>
                                        </p:tgtEl>
                                        <p:attrNameLst>
                                          <p:attrName>ppt_x</p:attrName>
                                        </p:attrNameLst>
                                      </p:cBhvr>
                                      <p:tavLst>
                                        <p:tav tm="0">
                                          <p:val>
                                            <p:strVal val="#ppt_x"/>
                                          </p:val>
                                        </p:tav>
                                        <p:tav tm="100000">
                                          <p:val>
                                            <p:strVal val="#ppt_x"/>
                                          </p:val>
                                        </p:tav>
                                      </p:tavLst>
                                    </p:anim>
                                    <p:anim calcmode="lin" valueType="num">
                                      <p:cBhvr>
                                        <p:cTn id="9" dur="500" fill="hold"/>
                                        <p:tgtEl>
                                          <p:spTgt spid="97283">
                                            <p:txEl>
                                              <p:charRg st="0" end="5"/>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97283">
                                            <p:txEl>
                                              <p:charRg st="5" end="144"/>
                                            </p:txEl>
                                          </p:spTgt>
                                        </p:tgtEl>
                                        <p:attrNameLst>
                                          <p:attrName>style.visibility</p:attrName>
                                        </p:attrNameLst>
                                      </p:cBhvr>
                                      <p:to>
                                        <p:strVal val="visible"/>
                                      </p:to>
                                    </p:set>
                                    <p:animEffect transition="in" filter="fade">
                                      <p:cBhvr>
                                        <p:cTn id="12" dur="500"/>
                                        <p:tgtEl>
                                          <p:spTgt spid="97283">
                                            <p:txEl>
                                              <p:charRg st="5" end="144"/>
                                            </p:txEl>
                                          </p:spTgt>
                                        </p:tgtEl>
                                      </p:cBhvr>
                                    </p:animEffect>
                                    <p:anim calcmode="lin" valueType="num">
                                      <p:cBhvr>
                                        <p:cTn id="13" dur="500" fill="hold"/>
                                        <p:tgtEl>
                                          <p:spTgt spid="97283">
                                            <p:txEl>
                                              <p:charRg st="5" end="144"/>
                                            </p:txEl>
                                          </p:spTgt>
                                        </p:tgtEl>
                                        <p:attrNameLst>
                                          <p:attrName>ppt_x</p:attrName>
                                        </p:attrNameLst>
                                      </p:cBhvr>
                                      <p:tavLst>
                                        <p:tav tm="0">
                                          <p:val>
                                            <p:strVal val="#ppt_x"/>
                                          </p:val>
                                        </p:tav>
                                        <p:tav tm="100000">
                                          <p:val>
                                            <p:strVal val="#ppt_x"/>
                                          </p:val>
                                        </p:tav>
                                      </p:tavLst>
                                    </p:anim>
                                    <p:anim calcmode="lin" valueType="num">
                                      <p:cBhvr>
                                        <p:cTn id="14" dur="500" fill="hold"/>
                                        <p:tgtEl>
                                          <p:spTgt spid="97283">
                                            <p:txEl>
                                              <p:charRg st="5" end="144"/>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97283">
                                            <p:txEl>
                                              <p:charRg st="144" end="147"/>
                                            </p:txEl>
                                          </p:spTgt>
                                        </p:tgtEl>
                                        <p:attrNameLst>
                                          <p:attrName>style.visibility</p:attrName>
                                        </p:attrNameLst>
                                      </p:cBhvr>
                                      <p:to>
                                        <p:strVal val="visible"/>
                                      </p:to>
                                    </p:set>
                                    <p:animEffect transition="in" filter="fade">
                                      <p:cBhvr>
                                        <p:cTn id="17" dur="500"/>
                                        <p:tgtEl>
                                          <p:spTgt spid="97283">
                                            <p:txEl>
                                              <p:charRg st="144" end="147"/>
                                            </p:txEl>
                                          </p:spTgt>
                                        </p:tgtEl>
                                      </p:cBhvr>
                                    </p:animEffect>
                                    <p:anim calcmode="lin" valueType="num">
                                      <p:cBhvr>
                                        <p:cTn id="18" dur="500" fill="hold"/>
                                        <p:tgtEl>
                                          <p:spTgt spid="97283">
                                            <p:txEl>
                                              <p:charRg st="144" end="147"/>
                                            </p:txEl>
                                          </p:spTgt>
                                        </p:tgtEl>
                                        <p:attrNameLst>
                                          <p:attrName>ppt_x</p:attrName>
                                        </p:attrNameLst>
                                      </p:cBhvr>
                                      <p:tavLst>
                                        <p:tav tm="0">
                                          <p:val>
                                            <p:strVal val="#ppt_x"/>
                                          </p:val>
                                        </p:tav>
                                        <p:tav tm="100000">
                                          <p:val>
                                            <p:strVal val="#ppt_x"/>
                                          </p:val>
                                        </p:tav>
                                      </p:tavLst>
                                    </p:anim>
                                    <p:anim calcmode="lin" valueType="num">
                                      <p:cBhvr>
                                        <p:cTn id="19" dur="500" fill="hold"/>
                                        <p:tgtEl>
                                          <p:spTgt spid="97283">
                                            <p:txEl>
                                              <p:charRg st="144" end="147"/>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1" name="文本占位符 99330"/>
          <p:cNvSpPr>
            <a:spLocks noGrp="1"/>
          </p:cNvSpPr>
          <p:nvPr>
            <p:ph type="body" idx="1"/>
          </p:nvPr>
        </p:nvSpPr>
        <p:spPr>
          <a:xfrm>
            <a:off x="457200" y="1268413"/>
            <a:ext cx="8229600" cy="4857750"/>
          </a:xfrm>
          <a:ln/>
        </p:spPr>
        <p:txBody>
          <a:bodyPr/>
          <a:p>
            <a:pPr>
              <a:buNone/>
            </a:pPr>
            <a:r>
              <a:rPr lang="zh-CN" altLang="en-US" b="1" dirty="0"/>
              <a:t>   事故分析：</a:t>
            </a:r>
            <a:endParaRPr lang="zh-CN" altLang="en-US" b="1" dirty="0"/>
          </a:p>
          <a:p>
            <a:pPr>
              <a:buNone/>
            </a:pPr>
            <a:r>
              <a:rPr lang="zh-CN" altLang="en-US" dirty="0"/>
              <a:t>          这是一起违反高处作业安全管理制度造成的人身事故，事故的直接原因是检修人员不系保险带踏到无支撑力的装饰顶板上造成的。</a:t>
            </a:r>
            <a:r>
              <a:rPr lang="en-US" altLang="zh-CN"/>
              <a:t>《</a:t>
            </a:r>
            <a:r>
              <a:rPr lang="zh-CN" altLang="en-US" dirty="0"/>
              <a:t>高处作业安全管理制度</a:t>
            </a:r>
            <a:r>
              <a:rPr lang="en-US" altLang="zh-CN"/>
              <a:t>》</a:t>
            </a:r>
            <a:r>
              <a:rPr lang="zh-CN" altLang="en-US" dirty="0"/>
              <a:t>中明确规定：高处作业人员必须系好安全带，不得站在不牢固的结构物上进行作业。</a:t>
            </a:r>
            <a:endParaRPr lang="zh-CN" altLang="en-US" dirty="0"/>
          </a:p>
          <a:p>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99331">
                                            <p:txEl>
                                              <p:charRg st="0" end="9"/>
                                            </p:txEl>
                                          </p:spTgt>
                                        </p:tgtEl>
                                        <p:attrNameLst>
                                          <p:attrName>style.visibility</p:attrName>
                                        </p:attrNameLst>
                                      </p:cBhvr>
                                      <p:to>
                                        <p:strVal val="visible"/>
                                      </p:to>
                                    </p:set>
                                    <p:animEffect transition="in" filter="fade">
                                      <p:cBhvr>
                                        <p:cTn id="7" dur="500"/>
                                        <p:tgtEl>
                                          <p:spTgt spid="99331">
                                            <p:txEl>
                                              <p:charRg st="0" end="9"/>
                                            </p:txEl>
                                          </p:spTgt>
                                        </p:tgtEl>
                                      </p:cBhvr>
                                    </p:animEffect>
                                    <p:anim calcmode="lin" valueType="num">
                                      <p:cBhvr>
                                        <p:cTn id="8" dur="500" fill="hold"/>
                                        <p:tgtEl>
                                          <p:spTgt spid="99331">
                                            <p:txEl>
                                              <p:charRg st="0" end="9"/>
                                            </p:txEl>
                                          </p:spTgt>
                                        </p:tgtEl>
                                        <p:attrNameLst>
                                          <p:attrName>ppt_x</p:attrName>
                                        </p:attrNameLst>
                                      </p:cBhvr>
                                      <p:tavLst>
                                        <p:tav tm="0">
                                          <p:val>
                                            <p:strVal val="#ppt_x"/>
                                          </p:val>
                                        </p:tav>
                                        <p:tav tm="100000">
                                          <p:val>
                                            <p:strVal val="#ppt_x"/>
                                          </p:val>
                                        </p:tav>
                                      </p:tavLst>
                                    </p:anim>
                                    <p:anim calcmode="lin" valueType="num">
                                      <p:cBhvr>
                                        <p:cTn id="9" dur="500" fill="hold"/>
                                        <p:tgtEl>
                                          <p:spTgt spid="99331">
                                            <p:txEl>
                                              <p:charRg st="0" end="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99331">
                                            <p:txEl>
                                              <p:charRg st="9" end="126"/>
                                            </p:txEl>
                                          </p:spTgt>
                                        </p:tgtEl>
                                        <p:attrNameLst>
                                          <p:attrName>style.visibility</p:attrName>
                                        </p:attrNameLst>
                                      </p:cBhvr>
                                      <p:to>
                                        <p:strVal val="visible"/>
                                      </p:to>
                                    </p:set>
                                    <p:animEffect transition="in" filter="fade">
                                      <p:cBhvr>
                                        <p:cTn id="12" dur="500"/>
                                        <p:tgtEl>
                                          <p:spTgt spid="99331">
                                            <p:txEl>
                                              <p:charRg st="9" end="126"/>
                                            </p:txEl>
                                          </p:spTgt>
                                        </p:tgtEl>
                                      </p:cBhvr>
                                    </p:animEffect>
                                    <p:anim calcmode="lin" valueType="num">
                                      <p:cBhvr>
                                        <p:cTn id="13" dur="500" fill="hold"/>
                                        <p:tgtEl>
                                          <p:spTgt spid="99331">
                                            <p:txEl>
                                              <p:charRg st="9" end="126"/>
                                            </p:txEl>
                                          </p:spTgt>
                                        </p:tgtEl>
                                        <p:attrNameLst>
                                          <p:attrName>ppt_x</p:attrName>
                                        </p:attrNameLst>
                                      </p:cBhvr>
                                      <p:tavLst>
                                        <p:tav tm="0">
                                          <p:val>
                                            <p:strVal val="#ppt_x"/>
                                          </p:val>
                                        </p:tav>
                                        <p:tav tm="100000">
                                          <p:val>
                                            <p:strVal val="#ppt_x"/>
                                          </p:val>
                                        </p:tav>
                                      </p:tavLst>
                                    </p:anim>
                                    <p:anim calcmode="lin" valueType="num">
                                      <p:cBhvr>
                                        <p:cTn id="14" dur="500" fill="hold"/>
                                        <p:tgtEl>
                                          <p:spTgt spid="99331">
                                            <p:txEl>
                                              <p:charRg st="9" end="126"/>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9027" name="文本占位符 129026"/>
          <p:cNvSpPr>
            <a:spLocks noGrp="1"/>
          </p:cNvSpPr>
          <p:nvPr>
            <p:ph type="body" idx="1"/>
          </p:nvPr>
        </p:nvSpPr>
        <p:spPr>
          <a:xfrm>
            <a:off x="457200" y="1341438"/>
            <a:ext cx="8229600" cy="4784725"/>
          </a:xfrm>
          <a:ln/>
        </p:spPr>
        <p:txBody>
          <a:bodyPr/>
          <a:p>
            <a:r>
              <a:rPr lang="zh-CN" altLang="en-US" b="1" dirty="0"/>
              <a:t>四、特殊作业操作</a:t>
            </a:r>
            <a:endParaRPr lang="zh-CN" altLang="en-US" b="1" dirty="0"/>
          </a:p>
          <a:p>
            <a:r>
              <a:rPr lang="en-US" altLang="zh-CN"/>
              <a:t>1.《</a:t>
            </a:r>
            <a:r>
              <a:rPr lang="zh-CN" altLang="en-US" dirty="0"/>
              <a:t>施工单位进站施工确认表</a:t>
            </a:r>
            <a:r>
              <a:rPr lang="en-US" altLang="zh-CN"/>
              <a:t>》</a:t>
            </a:r>
            <a:endParaRPr lang="en-US" altLang="zh-CN"/>
          </a:p>
          <a:p>
            <a:r>
              <a:rPr lang="en-US" altLang="zh-CN"/>
              <a:t>2.《</a:t>
            </a:r>
            <a:r>
              <a:rPr lang="zh-CN" altLang="en-US" dirty="0"/>
              <a:t>用火作业许可证</a:t>
            </a:r>
            <a:r>
              <a:rPr lang="en-US" altLang="zh-CN"/>
              <a:t>》</a:t>
            </a:r>
            <a:endParaRPr lang="en-US" altLang="zh-CN"/>
          </a:p>
          <a:p>
            <a:r>
              <a:rPr lang="en-US" altLang="zh-CN"/>
              <a:t>3.《</a:t>
            </a:r>
            <a:r>
              <a:rPr lang="zh-CN" altLang="en-US" dirty="0"/>
              <a:t>临时用电作业许可证</a:t>
            </a:r>
            <a:r>
              <a:rPr lang="en-US" altLang="zh-CN"/>
              <a:t>》</a:t>
            </a:r>
            <a:endParaRPr lang="en-US" altLang="zh-CN"/>
          </a:p>
          <a:p>
            <a:r>
              <a:rPr lang="en-US" altLang="zh-CN"/>
              <a:t>4.《</a:t>
            </a:r>
            <a:r>
              <a:rPr lang="zh-CN" altLang="en-US" dirty="0"/>
              <a:t>破土作业许可证</a:t>
            </a:r>
            <a:r>
              <a:rPr lang="en-US" altLang="zh-CN"/>
              <a:t>》</a:t>
            </a:r>
            <a:endParaRPr lang="en-US" altLang="zh-CN"/>
          </a:p>
          <a:p>
            <a:r>
              <a:rPr lang="en-US" altLang="zh-CN"/>
              <a:t>5.《</a:t>
            </a:r>
            <a:r>
              <a:rPr lang="zh-CN" altLang="en-US" dirty="0"/>
              <a:t>高处作业许可证</a:t>
            </a:r>
            <a:r>
              <a:rPr lang="en-US" altLang="zh-CN"/>
              <a:t>》</a:t>
            </a:r>
            <a:endParaRPr lang="en-US" altLang="zh-CN"/>
          </a:p>
          <a:p>
            <a:r>
              <a:rPr lang="en-US" altLang="zh-CN"/>
              <a:t>6.《</a:t>
            </a:r>
            <a:r>
              <a:rPr lang="zh-CN" altLang="en-US" dirty="0"/>
              <a:t>进入受限空间作业许可证</a:t>
            </a:r>
            <a:r>
              <a:rPr lang="en-US" altLang="zh-CN"/>
              <a:t>》</a:t>
            </a:r>
            <a:endParaRPr lang="en-US" altLang="zh-CN"/>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9027">
                                            <p:txEl>
                                              <p:charRg st="0" end="9"/>
                                            </p:txEl>
                                          </p:spTgt>
                                        </p:tgtEl>
                                        <p:attrNameLst>
                                          <p:attrName>style.visibility</p:attrName>
                                        </p:attrNameLst>
                                      </p:cBhvr>
                                      <p:to>
                                        <p:strVal val="visible"/>
                                      </p:to>
                                    </p:set>
                                    <p:animEffect transition="in" filter="fade">
                                      <p:cBhvr>
                                        <p:cTn id="7" dur="500"/>
                                        <p:tgtEl>
                                          <p:spTgt spid="129027">
                                            <p:txEl>
                                              <p:charRg st="0" end="9"/>
                                            </p:txEl>
                                          </p:spTgt>
                                        </p:tgtEl>
                                      </p:cBhvr>
                                    </p:animEffect>
                                    <p:anim calcmode="lin" valueType="num">
                                      <p:cBhvr>
                                        <p:cTn id="8" dur="500" fill="hold"/>
                                        <p:tgtEl>
                                          <p:spTgt spid="129027">
                                            <p:txEl>
                                              <p:charRg st="0" end="9"/>
                                            </p:txEl>
                                          </p:spTgt>
                                        </p:tgtEl>
                                        <p:attrNameLst>
                                          <p:attrName>ppt_x</p:attrName>
                                        </p:attrNameLst>
                                      </p:cBhvr>
                                      <p:tavLst>
                                        <p:tav tm="0">
                                          <p:val>
                                            <p:strVal val="#ppt_x"/>
                                          </p:val>
                                        </p:tav>
                                        <p:tav tm="100000">
                                          <p:val>
                                            <p:strVal val="#ppt_x"/>
                                          </p:val>
                                        </p:tav>
                                      </p:tavLst>
                                    </p:anim>
                                    <p:anim calcmode="lin" valueType="num">
                                      <p:cBhvr>
                                        <p:cTn id="9" dur="500" fill="hold"/>
                                        <p:tgtEl>
                                          <p:spTgt spid="129027">
                                            <p:txEl>
                                              <p:charRg st="0" end="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9027">
                                            <p:txEl>
                                              <p:charRg st="9" end="25"/>
                                            </p:txEl>
                                          </p:spTgt>
                                        </p:tgtEl>
                                        <p:attrNameLst>
                                          <p:attrName>style.visibility</p:attrName>
                                        </p:attrNameLst>
                                      </p:cBhvr>
                                      <p:to>
                                        <p:strVal val="visible"/>
                                      </p:to>
                                    </p:set>
                                    <p:animEffect transition="in" filter="fade">
                                      <p:cBhvr>
                                        <p:cTn id="12" dur="500"/>
                                        <p:tgtEl>
                                          <p:spTgt spid="129027">
                                            <p:txEl>
                                              <p:charRg st="9" end="25"/>
                                            </p:txEl>
                                          </p:spTgt>
                                        </p:tgtEl>
                                      </p:cBhvr>
                                    </p:animEffect>
                                    <p:anim calcmode="lin" valueType="num">
                                      <p:cBhvr>
                                        <p:cTn id="13" dur="500" fill="hold"/>
                                        <p:tgtEl>
                                          <p:spTgt spid="129027">
                                            <p:txEl>
                                              <p:charRg st="9" end="25"/>
                                            </p:txEl>
                                          </p:spTgt>
                                        </p:tgtEl>
                                        <p:attrNameLst>
                                          <p:attrName>ppt_x</p:attrName>
                                        </p:attrNameLst>
                                      </p:cBhvr>
                                      <p:tavLst>
                                        <p:tav tm="0">
                                          <p:val>
                                            <p:strVal val="#ppt_x"/>
                                          </p:val>
                                        </p:tav>
                                        <p:tav tm="100000">
                                          <p:val>
                                            <p:strVal val="#ppt_x"/>
                                          </p:val>
                                        </p:tav>
                                      </p:tavLst>
                                    </p:anim>
                                    <p:anim calcmode="lin" valueType="num">
                                      <p:cBhvr>
                                        <p:cTn id="14" dur="500" fill="hold"/>
                                        <p:tgtEl>
                                          <p:spTgt spid="129027">
                                            <p:txEl>
                                              <p:charRg st="9" end="25"/>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9027">
                                            <p:txEl>
                                              <p:charRg st="25" end="37"/>
                                            </p:txEl>
                                          </p:spTgt>
                                        </p:tgtEl>
                                        <p:attrNameLst>
                                          <p:attrName>style.visibility</p:attrName>
                                        </p:attrNameLst>
                                      </p:cBhvr>
                                      <p:to>
                                        <p:strVal val="visible"/>
                                      </p:to>
                                    </p:set>
                                    <p:animEffect transition="in" filter="fade">
                                      <p:cBhvr>
                                        <p:cTn id="17" dur="500"/>
                                        <p:tgtEl>
                                          <p:spTgt spid="129027">
                                            <p:txEl>
                                              <p:charRg st="25" end="37"/>
                                            </p:txEl>
                                          </p:spTgt>
                                        </p:tgtEl>
                                      </p:cBhvr>
                                    </p:animEffect>
                                    <p:anim calcmode="lin" valueType="num">
                                      <p:cBhvr>
                                        <p:cTn id="18" dur="500" fill="hold"/>
                                        <p:tgtEl>
                                          <p:spTgt spid="129027">
                                            <p:txEl>
                                              <p:charRg st="25" end="37"/>
                                            </p:txEl>
                                          </p:spTgt>
                                        </p:tgtEl>
                                        <p:attrNameLst>
                                          <p:attrName>ppt_x</p:attrName>
                                        </p:attrNameLst>
                                      </p:cBhvr>
                                      <p:tavLst>
                                        <p:tav tm="0">
                                          <p:val>
                                            <p:strVal val="#ppt_x"/>
                                          </p:val>
                                        </p:tav>
                                        <p:tav tm="100000">
                                          <p:val>
                                            <p:strVal val="#ppt_x"/>
                                          </p:val>
                                        </p:tav>
                                      </p:tavLst>
                                    </p:anim>
                                    <p:anim calcmode="lin" valueType="num">
                                      <p:cBhvr>
                                        <p:cTn id="19" dur="500" fill="hold"/>
                                        <p:tgtEl>
                                          <p:spTgt spid="129027">
                                            <p:txEl>
                                              <p:charRg st="25" end="37"/>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29027">
                                            <p:txEl>
                                              <p:charRg st="37" end="51"/>
                                            </p:txEl>
                                          </p:spTgt>
                                        </p:tgtEl>
                                        <p:attrNameLst>
                                          <p:attrName>style.visibility</p:attrName>
                                        </p:attrNameLst>
                                      </p:cBhvr>
                                      <p:to>
                                        <p:strVal val="visible"/>
                                      </p:to>
                                    </p:set>
                                    <p:animEffect transition="in" filter="fade">
                                      <p:cBhvr>
                                        <p:cTn id="22" dur="500"/>
                                        <p:tgtEl>
                                          <p:spTgt spid="129027">
                                            <p:txEl>
                                              <p:charRg st="37" end="51"/>
                                            </p:txEl>
                                          </p:spTgt>
                                        </p:tgtEl>
                                      </p:cBhvr>
                                    </p:animEffect>
                                    <p:anim calcmode="lin" valueType="num">
                                      <p:cBhvr>
                                        <p:cTn id="23" dur="500" fill="hold"/>
                                        <p:tgtEl>
                                          <p:spTgt spid="129027">
                                            <p:txEl>
                                              <p:charRg st="37" end="51"/>
                                            </p:txEl>
                                          </p:spTgt>
                                        </p:tgtEl>
                                        <p:attrNameLst>
                                          <p:attrName>ppt_x</p:attrName>
                                        </p:attrNameLst>
                                      </p:cBhvr>
                                      <p:tavLst>
                                        <p:tav tm="0">
                                          <p:val>
                                            <p:strVal val="#ppt_x"/>
                                          </p:val>
                                        </p:tav>
                                        <p:tav tm="100000">
                                          <p:val>
                                            <p:strVal val="#ppt_x"/>
                                          </p:val>
                                        </p:tav>
                                      </p:tavLst>
                                    </p:anim>
                                    <p:anim calcmode="lin" valueType="num">
                                      <p:cBhvr>
                                        <p:cTn id="24" dur="500" fill="hold"/>
                                        <p:tgtEl>
                                          <p:spTgt spid="129027">
                                            <p:txEl>
                                              <p:charRg st="37" end="51"/>
                                            </p:txEl>
                                          </p:spTgt>
                                        </p:tgtEl>
                                        <p:attrNameLst>
                                          <p:attrName>ppt_y</p:attrName>
                                        </p:attrNameLst>
                                      </p:cBhvr>
                                      <p:tavLst>
                                        <p:tav tm="0">
                                          <p:val>
                                            <p:strVal val="#ppt_y+.05"/>
                                          </p:val>
                                        </p:tav>
                                        <p:tav tm="100000">
                                          <p:val>
                                            <p:strVal val="#ppt_y"/>
                                          </p:val>
                                        </p:tav>
                                      </p:tavLst>
                                    </p:anim>
                                  </p:childTnLst>
                                </p:cTn>
                              </p:par>
                              <p:par>
                                <p:cTn id="25" presetID="44" presetClass="entr" presetSubtype="0" fill="hold" grpId="0" nodeType="withEffect">
                                  <p:stCondLst>
                                    <p:cond delay="0"/>
                                  </p:stCondLst>
                                  <p:childTnLst>
                                    <p:set>
                                      <p:cBhvr>
                                        <p:cTn id="26" fill="hold">
                                          <p:stCondLst>
                                            <p:cond delay="0"/>
                                          </p:stCondLst>
                                        </p:cTn>
                                        <p:tgtEl>
                                          <p:spTgt spid="129027">
                                            <p:txEl>
                                              <p:charRg st="51" end="63"/>
                                            </p:txEl>
                                          </p:spTgt>
                                        </p:tgtEl>
                                        <p:attrNameLst>
                                          <p:attrName>style.visibility</p:attrName>
                                        </p:attrNameLst>
                                      </p:cBhvr>
                                      <p:to>
                                        <p:strVal val="visible"/>
                                      </p:to>
                                    </p:set>
                                    <p:animEffect transition="in" filter="fade">
                                      <p:cBhvr>
                                        <p:cTn id="27" dur="500"/>
                                        <p:tgtEl>
                                          <p:spTgt spid="129027">
                                            <p:txEl>
                                              <p:charRg st="51" end="63"/>
                                            </p:txEl>
                                          </p:spTgt>
                                        </p:tgtEl>
                                      </p:cBhvr>
                                    </p:animEffect>
                                    <p:anim calcmode="lin" valueType="num">
                                      <p:cBhvr>
                                        <p:cTn id="28" dur="500" fill="hold"/>
                                        <p:tgtEl>
                                          <p:spTgt spid="129027">
                                            <p:txEl>
                                              <p:charRg st="51" end="63"/>
                                            </p:txEl>
                                          </p:spTgt>
                                        </p:tgtEl>
                                        <p:attrNameLst>
                                          <p:attrName>ppt_x</p:attrName>
                                        </p:attrNameLst>
                                      </p:cBhvr>
                                      <p:tavLst>
                                        <p:tav tm="0">
                                          <p:val>
                                            <p:strVal val="#ppt_x"/>
                                          </p:val>
                                        </p:tav>
                                        <p:tav tm="100000">
                                          <p:val>
                                            <p:strVal val="#ppt_x"/>
                                          </p:val>
                                        </p:tav>
                                      </p:tavLst>
                                    </p:anim>
                                    <p:anim calcmode="lin" valueType="num">
                                      <p:cBhvr>
                                        <p:cTn id="29" dur="500" fill="hold"/>
                                        <p:tgtEl>
                                          <p:spTgt spid="129027">
                                            <p:txEl>
                                              <p:charRg st="51" end="63"/>
                                            </p:txEl>
                                          </p:spTgt>
                                        </p:tgtEl>
                                        <p:attrNameLst>
                                          <p:attrName>ppt_y</p:attrName>
                                        </p:attrNameLst>
                                      </p:cBhvr>
                                      <p:tavLst>
                                        <p:tav tm="0">
                                          <p:val>
                                            <p:strVal val="#ppt_y+.05"/>
                                          </p:val>
                                        </p:tav>
                                        <p:tav tm="100000">
                                          <p:val>
                                            <p:strVal val="#ppt_y"/>
                                          </p:val>
                                        </p:tav>
                                      </p:tavLst>
                                    </p:anim>
                                  </p:childTnLst>
                                </p:cTn>
                              </p:par>
                              <p:par>
                                <p:cTn id="30" presetID="44" presetClass="entr" presetSubtype="0" fill="hold" grpId="0" nodeType="withEffect">
                                  <p:stCondLst>
                                    <p:cond delay="0"/>
                                  </p:stCondLst>
                                  <p:childTnLst>
                                    <p:set>
                                      <p:cBhvr>
                                        <p:cTn id="31" fill="hold">
                                          <p:stCondLst>
                                            <p:cond delay="0"/>
                                          </p:stCondLst>
                                        </p:cTn>
                                        <p:tgtEl>
                                          <p:spTgt spid="129027">
                                            <p:txEl>
                                              <p:charRg st="63" end="75"/>
                                            </p:txEl>
                                          </p:spTgt>
                                        </p:tgtEl>
                                        <p:attrNameLst>
                                          <p:attrName>style.visibility</p:attrName>
                                        </p:attrNameLst>
                                      </p:cBhvr>
                                      <p:to>
                                        <p:strVal val="visible"/>
                                      </p:to>
                                    </p:set>
                                    <p:animEffect transition="in" filter="fade">
                                      <p:cBhvr>
                                        <p:cTn id="32" dur="500"/>
                                        <p:tgtEl>
                                          <p:spTgt spid="129027">
                                            <p:txEl>
                                              <p:charRg st="63" end="75"/>
                                            </p:txEl>
                                          </p:spTgt>
                                        </p:tgtEl>
                                      </p:cBhvr>
                                    </p:animEffect>
                                    <p:anim calcmode="lin" valueType="num">
                                      <p:cBhvr>
                                        <p:cTn id="33" dur="500" fill="hold"/>
                                        <p:tgtEl>
                                          <p:spTgt spid="129027">
                                            <p:txEl>
                                              <p:charRg st="63" end="75"/>
                                            </p:txEl>
                                          </p:spTgt>
                                        </p:tgtEl>
                                        <p:attrNameLst>
                                          <p:attrName>ppt_x</p:attrName>
                                        </p:attrNameLst>
                                      </p:cBhvr>
                                      <p:tavLst>
                                        <p:tav tm="0">
                                          <p:val>
                                            <p:strVal val="#ppt_x"/>
                                          </p:val>
                                        </p:tav>
                                        <p:tav tm="100000">
                                          <p:val>
                                            <p:strVal val="#ppt_x"/>
                                          </p:val>
                                        </p:tav>
                                      </p:tavLst>
                                    </p:anim>
                                    <p:anim calcmode="lin" valueType="num">
                                      <p:cBhvr>
                                        <p:cTn id="34" dur="500" fill="hold"/>
                                        <p:tgtEl>
                                          <p:spTgt spid="129027">
                                            <p:txEl>
                                              <p:charRg st="63" end="75"/>
                                            </p:txEl>
                                          </p:spTgt>
                                        </p:tgtEl>
                                        <p:attrNameLst>
                                          <p:attrName>ppt_y</p:attrName>
                                        </p:attrNameLst>
                                      </p:cBhvr>
                                      <p:tavLst>
                                        <p:tav tm="0">
                                          <p:val>
                                            <p:strVal val="#ppt_y+.05"/>
                                          </p:val>
                                        </p:tav>
                                        <p:tav tm="100000">
                                          <p:val>
                                            <p:strVal val="#ppt_y"/>
                                          </p:val>
                                        </p:tav>
                                      </p:tavLst>
                                    </p:anim>
                                  </p:childTnLst>
                                </p:cTn>
                              </p:par>
                              <p:par>
                                <p:cTn id="35" presetID="44" presetClass="entr" presetSubtype="0" fill="hold" grpId="0" nodeType="withEffect">
                                  <p:stCondLst>
                                    <p:cond delay="0"/>
                                  </p:stCondLst>
                                  <p:childTnLst>
                                    <p:set>
                                      <p:cBhvr>
                                        <p:cTn id="36" fill="hold">
                                          <p:stCondLst>
                                            <p:cond delay="0"/>
                                          </p:stCondLst>
                                        </p:cTn>
                                        <p:tgtEl>
                                          <p:spTgt spid="129027">
                                            <p:txEl>
                                              <p:charRg st="75" end="91"/>
                                            </p:txEl>
                                          </p:spTgt>
                                        </p:tgtEl>
                                        <p:attrNameLst>
                                          <p:attrName>style.visibility</p:attrName>
                                        </p:attrNameLst>
                                      </p:cBhvr>
                                      <p:to>
                                        <p:strVal val="visible"/>
                                      </p:to>
                                    </p:set>
                                    <p:animEffect transition="in" filter="fade">
                                      <p:cBhvr>
                                        <p:cTn id="37" dur="500"/>
                                        <p:tgtEl>
                                          <p:spTgt spid="129027">
                                            <p:txEl>
                                              <p:charRg st="75" end="91"/>
                                            </p:txEl>
                                          </p:spTgt>
                                        </p:tgtEl>
                                      </p:cBhvr>
                                    </p:animEffect>
                                    <p:anim calcmode="lin" valueType="num">
                                      <p:cBhvr>
                                        <p:cTn id="38" dur="500" fill="hold"/>
                                        <p:tgtEl>
                                          <p:spTgt spid="129027">
                                            <p:txEl>
                                              <p:charRg st="75" end="91"/>
                                            </p:txEl>
                                          </p:spTgt>
                                        </p:tgtEl>
                                        <p:attrNameLst>
                                          <p:attrName>ppt_x</p:attrName>
                                        </p:attrNameLst>
                                      </p:cBhvr>
                                      <p:tavLst>
                                        <p:tav tm="0">
                                          <p:val>
                                            <p:strVal val="#ppt_x"/>
                                          </p:val>
                                        </p:tav>
                                        <p:tav tm="100000">
                                          <p:val>
                                            <p:strVal val="#ppt_x"/>
                                          </p:val>
                                        </p:tav>
                                      </p:tavLst>
                                    </p:anim>
                                    <p:anim calcmode="lin" valueType="num">
                                      <p:cBhvr>
                                        <p:cTn id="39" dur="500" fill="hold"/>
                                        <p:tgtEl>
                                          <p:spTgt spid="129027">
                                            <p:txEl>
                                              <p:charRg st="75" end="9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9" name="文本占位符 116738"/>
          <p:cNvSpPr>
            <a:spLocks noGrp="1"/>
          </p:cNvSpPr>
          <p:nvPr>
            <p:ph type="body" idx="1"/>
          </p:nvPr>
        </p:nvSpPr>
        <p:spPr>
          <a:xfrm>
            <a:off x="457200" y="1341438"/>
            <a:ext cx="8229600" cy="4784725"/>
          </a:xfrm>
          <a:ln/>
        </p:spPr>
        <p:txBody>
          <a:bodyPr/>
          <a:p>
            <a:pPr>
              <a:lnSpc>
                <a:spcPct val="90000"/>
              </a:lnSpc>
              <a:buNone/>
            </a:pPr>
            <a:r>
              <a:rPr lang="zh-CN" altLang="en-US" b="1" dirty="0"/>
              <a:t>五、 施工现场的管理要求</a:t>
            </a:r>
            <a:endParaRPr lang="zh-CN" altLang="en-US" b="1" dirty="0"/>
          </a:p>
          <a:p>
            <a:pPr>
              <a:lnSpc>
                <a:spcPct val="90000"/>
              </a:lnSpc>
              <a:buNone/>
            </a:pPr>
            <a:r>
              <a:rPr lang="zh-CN" altLang="en-US" b="1" dirty="0"/>
              <a:t>   一、人身安全十大禁令</a:t>
            </a:r>
            <a:endParaRPr lang="zh-CN" altLang="en-US" b="1" dirty="0"/>
          </a:p>
          <a:p>
            <a:pPr>
              <a:lnSpc>
                <a:spcPct val="90000"/>
              </a:lnSpc>
            </a:pPr>
            <a:r>
              <a:rPr lang="en-US" altLang="zh-CN"/>
              <a:t>1.</a:t>
            </a:r>
            <a:r>
              <a:rPr lang="zh-CN" altLang="en-US" dirty="0"/>
              <a:t>安全教育和岗位技术考试不合格者</a:t>
            </a:r>
            <a:r>
              <a:rPr lang="en-US" altLang="zh-CN"/>
              <a:t>,</a:t>
            </a:r>
            <a:r>
              <a:rPr lang="zh-CN" altLang="en-US" dirty="0"/>
              <a:t>严禁独立顶岗操作。</a:t>
            </a:r>
            <a:endParaRPr lang="zh-CN" altLang="en-US" dirty="0"/>
          </a:p>
          <a:p>
            <a:pPr>
              <a:lnSpc>
                <a:spcPct val="90000"/>
              </a:lnSpc>
            </a:pPr>
            <a:r>
              <a:rPr lang="en-US" altLang="zh-CN"/>
              <a:t>2.</a:t>
            </a:r>
            <a:r>
              <a:rPr lang="zh-CN" altLang="en-US" dirty="0"/>
              <a:t>不按规定着装或班前饮酒者</a:t>
            </a:r>
            <a:r>
              <a:rPr lang="en-US" altLang="zh-CN"/>
              <a:t>,</a:t>
            </a:r>
            <a:r>
              <a:rPr lang="zh-CN" altLang="en-US" dirty="0"/>
              <a:t>严禁进入生产岗位和施工现场。</a:t>
            </a:r>
            <a:endParaRPr lang="zh-CN" altLang="en-US" dirty="0"/>
          </a:p>
          <a:p>
            <a:pPr>
              <a:lnSpc>
                <a:spcPct val="90000"/>
              </a:lnSpc>
            </a:pPr>
            <a:r>
              <a:rPr lang="en-US" altLang="zh-CN"/>
              <a:t>3.</a:t>
            </a:r>
            <a:r>
              <a:rPr lang="zh-CN" altLang="en-US" dirty="0"/>
              <a:t>不戴好安全帽者</a:t>
            </a:r>
            <a:r>
              <a:rPr lang="en-US" altLang="zh-CN"/>
              <a:t>,</a:t>
            </a:r>
            <a:r>
              <a:rPr lang="zh-CN" altLang="en-US" dirty="0"/>
              <a:t>严禁进入生产装置和检修、施工现场。</a:t>
            </a:r>
            <a:endParaRPr lang="zh-CN" altLang="en-US" dirty="0"/>
          </a:p>
        </p:txBody>
      </p:sp>
    </p:spTree>
  </p:cSld>
  <p:clrMapOvr>
    <a:masterClrMapping/>
  </p:clrMapOvr>
  <p:transition>
    <p:cover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16739">
                                            <p:txEl>
                                              <p:charRg st="0" end="13"/>
                                            </p:txEl>
                                          </p:spTgt>
                                        </p:tgtEl>
                                        <p:attrNameLst>
                                          <p:attrName>style.visibility</p:attrName>
                                        </p:attrNameLst>
                                      </p:cBhvr>
                                      <p:to>
                                        <p:strVal val="visible"/>
                                      </p:to>
                                    </p:set>
                                    <p:animEffect transition="in" filter="fade">
                                      <p:cBhvr>
                                        <p:cTn id="7" dur="500"/>
                                        <p:tgtEl>
                                          <p:spTgt spid="116739">
                                            <p:txEl>
                                              <p:charRg st="0" end="13"/>
                                            </p:txEl>
                                          </p:spTgt>
                                        </p:tgtEl>
                                      </p:cBhvr>
                                    </p:animEffect>
                                    <p:anim calcmode="lin" valueType="num">
                                      <p:cBhvr>
                                        <p:cTn id="8" dur="500" fill="hold"/>
                                        <p:tgtEl>
                                          <p:spTgt spid="116739">
                                            <p:txEl>
                                              <p:charRg st="0" end="13"/>
                                            </p:txEl>
                                          </p:spTgt>
                                        </p:tgtEl>
                                        <p:attrNameLst>
                                          <p:attrName>ppt_x</p:attrName>
                                        </p:attrNameLst>
                                      </p:cBhvr>
                                      <p:tavLst>
                                        <p:tav tm="0">
                                          <p:val>
                                            <p:strVal val="#ppt_x"/>
                                          </p:val>
                                        </p:tav>
                                        <p:tav tm="100000">
                                          <p:val>
                                            <p:strVal val="#ppt_x"/>
                                          </p:val>
                                        </p:tav>
                                      </p:tavLst>
                                    </p:anim>
                                    <p:anim calcmode="lin" valueType="num">
                                      <p:cBhvr>
                                        <p:cTn id="9" dur="500" fill="hold"/>
                                        <p:tgtEl>
                                          <p:spTgt spid="116739">
                                            <p:txEl>
                                              <p:charRg st="0" end="13"/>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16739">
                                            <p:txEl>
                                              <p:charRg st="13" end="27"/>
                                            </p:txEl>
                                          </p:spTgt>
                                        </p:tgtEl>
                                        <p:attrNameLst>
                                          <p:attrName>style.visibility</p:attrName>
                                        </p:attrNameLst>
                                      </p:cBhvr>
                                      <p:to>
                                        <p:strVal val="visible"/>
                                      </p:to>
                                    </p:set>
                                    <p:animEffect transition="in" filter="fade">
                                      <p:cBhvr>
                                        <p:cTn id="12" dur="500"/>
                                        <p:tgtEl>
                                          <p:spTgt spid="116739">
                                            <p:txEl>
                                              <p:charRg st="13" end="27"/>
                                            </p:txEl>
                                          </p:spTgt>
                                        </p:tgtEl>
                                      </p:cBhvr>
                                    </p:animEffect>
                                    <p:anim calcmode="lin" valueType="num">
                                      <p:cBhvr>
                                        <p:cTn id="13" dur="500" fill="hold"/>
                                        <p:tgtEl>
                                          <p:spTgt spid="116739">
                                            <p:txEl>
                                              <p:charRg st="13" end="27"/>
                                            </p:txEl>
                                          </p:spTgt>
                                        </p:tgtEl>
                                        <p:attrNameLst>
                                          <p:attrName>ppt_x</p:attrName>
                                        </p:attrNameLst>
                                      </p:cBhvr>
                                      <p:tavLst>
                                        <p:tav tm="0">
                                          <p:val>
                                            <p:strVal val="#ppt_x"/>
                                          </p:val>
                                        </p:tav>
                                        <p:tav tm="100000">
                                          <p:val>
                                            <p:strVal val="#ppt_x"/>
                                          </p:val>
                                        </p:tav>
                                      </p:tavLst>
                                    </p:anim>
                                    <p:anim calcmode="lin" valueType="num">
                                      <p:cBhvr>
                                        <p:cTn id="14" dur="500" fill="hold"/>
                                        <p:tgtEl>
                                          <p:spTgt spid="116739">
                                            <p:txEl>
                                              <p:charRg st="13" end="27"/>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16739">
                                            <p:txEl>
                                              <p:charRg st="27" end="55"/>
                                            </p:txEl>
                                          </p:spTgt>
                                        </p:tgtEl>
                                        <p:attrNameLst>
                                          <p:attrName>style.visibility</p:attrName>
                                        </p:attrNameLst>
                                      </p:cBhvr>
                                      <p:to>
                                        <p:strVal val="visible"/>
                                      </p:to>
                                    </p:set>
                                    <p:animEffect transition="in" filter="fade">
                                      <p:cBhvr>
                                        <p:cTn id="17" dur="500"/>
                                        <p:tgtEl>
                                          <p:spTgt spid="116739">
                                            <p:txEl>
                                              <p:charRg st="27" end="55"/>
                                            </p:txEl>
                                          </p:spTgt>
                                        </p:tgtEl>
                                      </p:cBhvr>
                                    </p:animEffect>
                                    <p:anim calcmode="lin" valueType="num">
                                      <p:cBhvr>
                                        <p:cTn id="18" dur="500" fill="hold"/>
                                        <p:tgtEl>
                                          <p:spTgt spid="116739">
                                            <p:txEl>
                                              <p:charRg st="27" end="55"/>
                                            </p:txEl>
                                          </p:spTgt>
                                        </p:tgtEl>
                                        <p:attrNameLst>
                                          <p:attrName>ppt_x</p:attrName>
                                        </p:attrNameLst>
                                      </p:cBhvr>
                                      <p:tavLst>
                                        <p:tav tm="0">
                                          <p:val>
                                            <p:strVal val="#ppt_x"/>
                                          </p:val>
                                        </p:tav>
                                        <p:tav tm="100000">
                                          <p:val>
                                            <p:strVal val="#ppt_x"/>
                                          </p:val>
                                        </p:tav>
                                      </p:tavLst>
                                    </p:anim>
                                    <p:anim calcmode="lin" valueType="num">
                                      <p:cBhvr>
                                        <p:cTn id="19" dur="500" fill="hold"/>
                                        <p:tgtEl>
                                          <p:spTgt spid="116739">
                                            <p:txEl>
                                              <p:charRg st="27" end="55"/>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16739">
                                            <p:txEl>
                                              <p:charRg st="55" end="85"/>
                                            </p:txEl>
                                          </p:spTgt>
                                        </p:tgtEl>
                                        <p:attrNameLst>
                                          <p:attrName>style.visibility</p:attrName>
                                        </p:attrNameLst>
                                      </p:cBhvr>
                                      <p:to>
                                        <p:strVal val="visible"/>
                                      </p:to>
                                    </p:set>
                                    <p:animEffect transition="in" filter="fade">
                                      <p:cBhvr>
                                        <p:cTn id="22" dur="500"/>
                                        <p:tgtEl>
                                          <p:spTgt spid="116739">
                                            <p:txEl>
                                              <p:charRg st="55" end="85"/>
                                            </p:txEl>
                                          </p:spTgt>
                                        </p:tgtEl>
                                      </p:cBhvr>
                                    </p:animEffect>
                                    <p:anim calcmode="lin" valueType="num">
                                      <p:cBhvr>
                                        <p:cTn id="23" dur="500" fill="hold"/>
                                        <p:tgtEl>
                                          <p:spTgt spid="116739">
                                            <p:txEl>
                                              <p:charRg st="55" end="85"/>
                                            </p:txEl>
                                          </p:spTgt>
                                        </p:tgtEl>
                                        <p:attrNameLst>
                                          <p:attrName>ppt_x</p:attrName>
                                        </p:attrNameLst>
                                      </p:cBhvr>
                                      <p:tavLst>
                                        <p:tav tm="0">
                                          <p:val>
                                            <p:strVal val="#ppt_x"/>
                                          </p:val>
                                        </p:tav>
                                        <p:tav tm="100000">
                                          <p:val>
                                            <p:strVal val="#ppt_x"/>
                                          </p:val>
                                        </p:tav>
                                      </p:tavLst>
                                    </p:anim>
                                    <p:anim calcmode="lin" valueType="num">
                                      <p:cBhvr>
                                        <p:cTn id="24" dur="500" fill="hold"/>
                                        <p:tgtEl>
                                          <p:spTgt spid="116739">
                                            <p:txEl>
                                              <p:charRg st="55" end="85"/>
                                            </p:txEl>
                                          </p:spTgt>
                                        </p:tgtEl>
                                        <p:attrNameLst>
                                          <p:attrName>ppt_y</p:attrName>
                                        </p:attrNameLst>
                                      </p:cBhvr>
                                      <p:tavLst>
                                        <p:tav tm="0">
                                          <p:val>
                                            <p:strVal val="#ppt_y+.05"/>
                                          </p:val>
                                        </p:tav>
                                        <p:tav tm="100000">
                                          <p:val>
                                            <p:strVal val="#ppt_y"/>
                                          </p:val>
                                        </p:tav>
                                      </p:tavLst>
                                    </p:anim>
                                  </p:childTnLst>
                                </p:cTn>
                              </p:par>
                              <p:par>
                                <p:cTn id="25" presetID="44" presetClass="entr" presetSubtype="0" fill="hold" grpId="0" nodeType="withEffect">
                                  <p:stCondLst>
                                    <p:cond delay="0"/>
                                  </p:stCondLst>
                                  <p:childTnLst>
                                    <p:set>
                                      <p:cBhvr>
                                        <p:cTn id="26" fill="hold">
                                          <p:stCondLst>
                                            <p:cond delay="0"/>
                                          </p:stCondLst>
                                        </p:cTn>
                                        <p:tgtEl>
                                          <p:spTgt spid="116739">
                                            <p:txEl>
                                              <p:charRg st="85" end="113"/>
                                            </p:txEl>
                                          </p:spTgt>
                                        </p:tgtEl>
                                        <p:attrNameLst>
                                          <p:attrName>style.visibility</p:attrName>
                                        </p:attrNameLst>
                                      </p:cBhvr>
                                      <p:to>
                                        <p:strVal val="visible"/>
                                      </p:to>
                                    </p:set>
                                    <p:animEffect transition="in" filter="fade">
                                      <p:cBhvr>
                                        <p:cTn id="27" dur="500"/>
                                        <p:tgtEl>
                                          <p:spTgt spid="116739">
                                            <p:txEl>
                                              <p:charRg st="85" end="113"/>
                                            </p:txEl>
                                          </p:spTgt>
                                        </p:tgtEl>
                                      </p:cBhvr>
                                    </p:animEffect>
                                    <p:anim calcmode="lin" valueType="num">
                                      <p:cBhvr>
                                        <p:cTn id="28" dur="500" fill="hold"/>
                                        <p:tgtEl>
                                          <p:spTgt spid="116739">
                                            <p:txEl>
                                              <p:charRg st="85" end="113"/>
                                            </p:txEl>
                                          </p:spTgt>
                                        </p:tgtEl>
                                        <p:attrNameLst>
                                          <p:attrName>ppt_x</p:attrName>
                                        </p:attrNameLst>
                                      </p:cBhvr>
                                      <p:tavLst>
                                        <p:tav tm="0">
                                          <p:val>
                                            <p:strVal val="#ppt_x"/>
                                          </p:val>
                                        </p:tav>
                                        <p:tav tm="100000">
                                          <p:val>
                                            <p:strVal val="#ppt_x"/>
                                          </p:val>
                                        </p:tav>
                                      </p:tavLst>
                                    </p:anim>
                                    <p:anim calcmode="lin" valueType="num">
                                      <p:cBhvr>
                                        <p:cTn id="29" dur="500" fill="hold"/>
                                        <p:tgtEl>
                                          <p:spTgt spid="116739">
                                            <p:txEl>
                                              <p:charRg st="85" end="11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11" name="文本占位符 119810"/>
          <p:cNvSpPr>
            <a:spLocks noGrp="1"/>
          </p:cNvSpPr>
          <p:nvPr>
            <p:ph type="body" idx="1"/>
          </p:nvPr>
        </p:nvSpPr>
        <p:spPr>
          <a:xfrm>
            <a:off x="457200" y="1341438"/>
            <a:ext cx="8229600" cy="4784725"/>
          </a:xfrm>
          <a:ln/>
        </p:spPr>
        <p:txBody>
          <a:bodyPr/>
          <a:p>
            <a:r>
              <a:rPr lang="en-US" altLang="zh-CN"/>
              <a:t>4.</a:t>
            </a:r>
            <a:r>
              <a:rPr lang="zh-CN" altLang="en-US" dirty="0"/>
              <a:t>未办理安全作业票及不系安全带者</a:t>
            </a:r>
            <a:r>
              <a:rPr lang="en-US" altLang="zh-CN"/>
              <a:t>,</a:t>
            </a:r>
            <a:r>
              <a:rPr lang="zh-CN" altLang="en-US" dirty="0"/>
              <a:t>严禁高处作业。</a:t>
            </a:r>
            <a:endParaRPr lang="zh-CN" altLang="en-US" dirty="0"/>
          </a:p>
          <a:p>
            <a:r>
              <a:rPr lang="en-US" altLang="zh-CN"/>
              <a:t>5.</a:t>
            </a:r>
            <a:r>
              <a:rPr lang="zh-CN" altLang="en-US" dirty="0"/>
              <a:t>未办理安全作业票</a:t>
            </a:r>
            <a:r>
              <a:rPr lang="en-US" altLang="zh-CN"/>
              <a:t>,</a:t>
            </a:r>
            <a:r>
              <a:rPr lang="zh-CN" altLang="en-US" dirty="0"/>
              <a:t>严禁进入塔、容器、罐、油舱、反应器、下水井、电缆沟等有毒、有害、缺氧场所作业。</a:t>
            </a:r>
            <a:endParaRPr lang="zh-CN" altLang="en-US" dirty="0"/>
          </a:p>
          <a:p>
            <a:r>
              <a:rPr lang="en-US" altLang="zh-CN"/>
              <a:t>6.</a:t>
            </a:r>
            <a:r>
              <a:rPr lang="zh-CN" altLang="en-US" dirty="0"/>
              <a:t>未办理维修工作票</a:t>
            </a:r>
            <a:r>
              <a:rPr lang="en-US" altLang="zh-CN"/>
              <a:t>,</a:t>
            </a:r>
            <a:r>
              <a:rPr lang="zh-CN" altLang="en-US" dirty="0"/>
              <a:t>严禁拆卸停用的与系统联通的管道、机泵等设备。</a:t>
            </a:r>
            <a:endParaRPr lang="zh-CN" altLang="en-US" dirty="0"/>
          </a:p>
          <a:p>
            <a:endParaRPr lang="zh-CN" altLang="en-US" dirty="0"/>
          </a:p>
        </p:txBody>
      </p:sp>
      <p:pic>
        <p:nvPicPr>
          <p:cNvPr id="119812" name="Picture 4" descr="j0251301"/>
          <p:cNvPicPr>
            <a:picLocks noChangeAspect="1"/>
          </p:cNvPicPr>
          <p:nvPr/>
        </p:nvPicPr>
        <p:blipFill>
          <a:blip r:embed="rId1"/>
          <a:stretch>
            <a:fillRect/>
          </a:stretch>
        </p:blipFill>
        <p:spPr>
          <a:xfrm>
            <a:off x="6156325" y="4941888"/>
            <a:ext cx="1800225" cy="1519237"/>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19811">
                                            <p:txEl>
                                              <p:charRg st="0" end="26"/>
                                            </p:txEl>
                                          </p:spTgt>
                                        </p:tgtEl>
                                        <p:attrNameLst>
                                          <p:attrName>style.visibility</p:attrName>
                                        </p:attrNameLst>
                                      </p:cBhvr>
                                      <p:to>
                                        <p:strVal val="visible"/>
                                      </p:to>
                                    </p:set>
                                    <p:animEffect transition="in" filter="fade">
                                      <p:cBhvr>
                                        <p:cTn id="7" dur="500"/>
                                        <p:tgtEl>
                                          <p:spTgt spid="119811">
                                            <p:txEl>
                                              <p:charRg st="0" end="26"/>
                                            </p:txEl>
                                          </p:spTgt>
                                        </p:tgtEl>
                                      </p:cBhvr>
                                    </p:animEffect>
                                    <p:anim calcmode="lin" valueType="num">
                                      <p:cBhvr>
                                        <p:cTn id="8" dur="500" fill="hold"/>
                                        <p:tgtEl>
                                          <p:spTgt spid="119811">
                                            <p:txEl>
                                              <p:charRg st="0" end="26"/>
                                            </p:txEl>
                                          </p:spTgt>
                                        </p:tgtEl>
                                        <p:attrNameLst>
                                          <p:attrName>ppt_x</p:attrName>
                                        </p:attrNameLst>
                                      </p:cBhvr>
                                      <p:tavLst>
                                        <p:tav tm="0">
                                          <p:val>
                                            <p:strVal val="#ppt_x"/>
                                          </p:val>
                                        </p:tav>
                                        <p:tav tm="100000">
                                          <p:val>
                                            <p:strVal val="#ppt_x"/>
                                          </p:val>
                                        </p:tav>
                                      </p:tavLst>
                                    </p:anim>
                                    <p:anim calcmode="lin" valueType="num">
                                      <p:cBhvr>
                                        <p:cTn id="9" dur="500" fill="hold"/>
                                        <p:tgtEl>
                                          <p:spTgt spid="119811">
                                            <p:txEl>
                                              <p:charRg st="0" end="26"/>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19811">
                                            <p:txEl>
                                              <p:charRg st="26" end="77"/>
                                            </p:txEl>
                                          </p:spTgt>
                                        </p:tgtEl>
                                        <p:attrNameLst>
                                          <p:attrName>style.visibility</p:attrName>
                                        </p:attrNameLst>
                                      </p:cBhvr>
                                      <p:to>
                                        <p:strVal val="visible"/>
                                      </p:to>
                                    </p:set>
                                    <p:animEffect transition="in" filter="fade">
                                      <p:cBhvr>
                                        <p:cTn id="12" dur="500"/>
                                        <p:tgtEl>
                                          <p:spTgt spid="119811">
                                            <p:txEl>
                                              <p:charRg st="26" end="77"/>
                                            </p:txEl>
                                          </p:spTgt>
                                        </p:tgtEl>
                                      </p:cBhvr>
                                    </p:animEffect>
                                    <p:anim calcmode="lin" valueType="num">
                                      <p:cBhvr>
                                        <p:cTn id="13" dur="500" fill="hold"/>
                                        <p:tgtEl>
                                          <p:spTgt spid="119811">
                                            <p:txEl>
                                              <p:charRg st="26" end="77"/>
                                            </p:txEl>
                                          </p:spTgt>
                                        </p:tgtEl>
                                        <p:attrNameLst>
                                          <p:attrName>ppt_x</p:attrName>
                                        </p:attrNameLst>
                                      </p:cBhvr>
                                      <p:tavLst>
                                        <p:tav tm="0">
                                          <p:val>
                                            <p:strVal val="#ppt_x"/>
                                          </p:val>
                                        </p:tav>
                                        <p:tav tm="100000">
                                          <p:val>
                                            <p:strVal val="#ppt_x"/>
                                          </p:val>
                                        </p:tav>
                                      </p:tavLst>
                                    </p:anim>
                                    <p:anim calcmode="lin" valueType="num">
                                      <p:cBhvr>
                                        <p:cTn id="14" dur="500" fill="hold"/>
                                        <p:tgtEl>
                                          <p:spTgt spid="119811">
                                            <p:txEl>
                                              <p:charRg st="26" end="77"/>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19811">
                                            <p:txEl>
                                              <p:charRg st="77" end="111"/>
                                            </p:txEl>
                                          </p:spTgt>
                                        </p:tgtEl>
                                        <p:attrNameLst>
                                          <p:attrName>style.visibility</p:attrName>
                                        </p:attrNameLst>
                                      </p:cBhvr>
                                      <p:to>
                                        <p:strVal val="visible"/>
                                      </p:to>
                                    </p:set>
                                    <p:animEffect transition="in" filter="fade">
                                      <p:cBhvr>
                                        <p:cTn id="17" dur="500"/>
                                        <p:tgtEl>
                                          <p:spTgt spid="119811">
                                            <p:txEl>
                                              <p:charRg st="77" end="111"/>
                                            </p:txEl>
                                          </p:spTgt>
                                        </p:tgtEl>
                                      </p:cBhvr>
                                    </p:animEffect>
                                    <p:anim calcmode="lin" valueType="num">
                                      <p:cBhvr>
                                        <p:cTn id="18" dur="500" fill="hold"/>
                                        <p:tgtEl>
                                          <p:spTgt spid="119811">
                                            <p:txEl>
                                              <p:charRg st="77" end="111"/>
                                            </p:txEl>
                                          </p:spTgt>
                                        </p:tgtEl>
                                        <p:attrNameLst>
                                          <p:attrName>ppt_x</p:attrName>
                                        </p:attrNameLst>
                                      </p:cBhvr>
                                      <p:tavLst>
                                        <p:tav tm="0">
                                          <p:val>
                                            <p:strVal val="#ppt_x"/>
                                          </p:val>
                                        </p:tav>
                                        <p:tav tm="100000">
                                          <p:val>
                                            <p:strVal val="#ppt_x"/>
                                          </p:val>
                                        </p:tav>
                                      </p:tavLst>
                                    </p:anim>
                                    <p:anim calcmode="lin" valueType="num">
                                      <p:cBhvr>
                                        <p:cTn id="19" dur="500" fill="hold"/>
                                        <p:tgtEl>
                                          <p:spTgt spid="119811">
                                            <p:txEl>
                                              <p:charRg st="77" end="11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7" name="文本占位符 118786"/>
          <p:cNvSpPr>
            <a:spLocks noGrp="1"/>
          </p:cNvSpPr>
          <p:nvPr>
            <p:ph type="body" idx="1"/>
          </p:nvPr>
        </p:nvSpPr>
        <p:spPr>
          <a:xfrm>
            <a:off x="457200" y="1341438"/>
            <a:ext cx="8229600" cy="4784725"/>
          </a:xfrm>
          <a:ln/>
        </p:spPr>
        <p:txBody>
          <a:bodyPr/>
          <a:p>
            <a:pPr>
              <a:buNone/>
            </a:pPr>
            <a:endParaRPr lang="zh-CN" altLang="en-US" dirty="0"/>
          </a:p>
          <a:p>
            <a:r>
              <a:rPr lang="en-US" altLang="zh-CN"/>
              <a:t>7.</a:t>
            </a:r>
            <a:r>
              <a:rPr lang="zh-CN" altLang="en-US" dirty="0"/>
              <a:t>未办理电气作业“三票”</a:t>
            </a:r>
            <a:r>
              <a:rPr lang="en-US" altLang="zh-CN"/>
              <a:t>,</a:t>
            </a:r>
            <a:r>
              <a:rPr lang="zh-CN" altLang="en-US" dirty="0"/>
              <a:t>严禁电气施工作业（指高压作业）。</a:t>
            </a:r>
            <a:endParaRPr lang="zh-CN" altLang="en-US" dirty="0"/>
          </a:p>
          <a:p>
            <a:r>
              <a:rPr lang="en-US" altLang="zh-CN"/>
              <a:t>8.</a:t>
            </a:r>
            <a:r>
              <a:rPr lang="zh-CN" altLang="en-US" dirty="0"/>
              <a:t>未办理施工破士工作票</a:t>
            </a:r>
            <a:r>
              <a:rPr lang="en-US" altLang="zh-CN"/>
              <a:t>,</a:t>
            </a:r>
            <a:r>
              <a:rPr lang="zh-CN" altLang="en-US" dirty="0"/>
              <a:t>严禁破土施工。</a:t>
            </a:r>
            <a:endParaRPr lang="zh-CN" altLang="en-US" dirty="0"/>
          </a:p>
          <a:p>
            <a:r>
              <a:rPr lang="en-US" altLang="zh-CN"/>
              <a:t>9.</a:t>
            </a:r>
            <a:r>
              <a:rPr lang="zh-CN" altLang="en-US" dirty="0"/>
              <a:t>机动设备或受压容器的安全附件、防护装置不齐全好用</a:t>
            </a:r>
            <a:r>
              <a:rPr lang="en-US" altLang="zh-CN"/>
              <a:t>,</a:t>
            </a:r>
            <a:r>
              <a:rPr lang="zh-CN" altLang="en-US" dirty="0"/>
              <a:t>严禁启动使用。 </a:t>
            </a:r>
            <a:endParaRPr lang="zh-CN" altLang="en-US" dirty="0"/>
          </a:p>
          <a:p>
            <a:r>
              <a:rPr lang="en-US" altLang="zh-CN"/>
              <a:t>10.</a:t>
            </a:r>
            <a:r>
              <a:rPr lang="zh-CN" altLang="en-US" dirty="0"/>
              <a:t>机动设备的运转部件</a:t>
            </a:r>
            <a:r>
              <a:rPr lang="en-US" altLang="zh-CN"/>
              <a:t>,</a:t>
            </a:r>
            <a:r>
              <a:rPr lang="zh-CN" altLang="en-US" dirty="0"/>
              <a:t>在运转中严禁擦洗或拆卸。</a:t>
            </a:r>
            <a:endParaRPr lang="zh-CN" altLang="en-US" dirty="0"/>
          </a:p>
          <a:p>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18787">
                                            <p:txEl>
                                              <p:charRg st="1" end="32"/>
                                            </p:txEl>
                                          </p:spTgt>
                                        </p:tgtEl>
                                        <p:attrNameLst>
                                          <p:attrName>style.visibility</p:attrName>
                                        </p:attrNameLst>
                                      </p:cBhvr>
                                      <p:to>
                                        <p:strVal val="visible"/>
                                      </p:to>
                                    </p:set>
                                    <p:animEffect transition="in" filter="fade">
                                      <p:cBhvr>
                                        <p:cTn id="7" dur="500"/>
                                        <p:tgtEl>
                                          <p:spTgt spid="118787">
                                            <p:txEl>
                                              <p:charRg st="1" end="32"/>
                                            </p:txEl>
                                          </p:spTgt>
                                        </p:tgtEl>
                                      </p:cBhvr>
                                    </p:animEffect>
                                    <p:anim calcmode="lin" valueType="num">
                                      <p:cBhvr>
                                        <p:cTn id="8" dur="500" fill="hold"/>
                                        <p:tgtEl>
                                          <p:spTgt spid="118787">
                                            <p:txEl>
                                              <p:charRg st="1" end="32"/>
                                            </p:txEl>
                                          </p:spTgt>
                                        </p:tgtEl>
                                        <p:attrNameLst>
                                          <p:attrName>ppt_x</p:attrName>
                                        </p:attrNameLst>
                                      </p:cBhvr>
                                      <p:tavLst>
                                        <p:tav tm="0">
                                          <p:val>
                                            <p:strVal val="#ppt_x"/>
                                          </p:val>
                                        </p:tav>
                                        <p:tav tm="100000">
                                          <p:val>
                                            <p:strVal val="#ppt_x"/>
                                          </p:val>
                                        </p:tav>
                                      </p:tavLst>
                                    </p:anim>
                                    <p:anim calcmode="lin" valueType="num">
                                      <p:cBhvr>
                                        <p:cTn id="9" dur="500" fill="hold"/>
                                        <p:tgtEl>
                                          <p:spTgt spid="118787">
                                            <p:txEl>
                                              <p:charRg st="1" end="32"/>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18787">
                                            <p:txEl>
                                              <p:charRg st="32" end="53"/>
                                            </p:txEl>
                                          </p:spTgt>
                                        </p:tgtEl>
                                        <p:attrNameLst>
                                          <p:attrName>style.visibility</p:attrName>
                                        </p:attrNameLst>
                                      </p:cBhvr>
                                      <p:to>
                                        <p:strVal val="visible"/>
                                      </p:to>
                                    </p:set>
                                    <p:animEffect transition="in" filter="fade">
                                      <p:cBhvr>
                                        <p:cTn id="12" dur="500"/>
                                        <p:tgtEl>
                                          <p:spTgt spid="118787">
                                            <p:txEl>
                                              <p:charRg st="32" end="53"/>
                                            </p:txEl>
                                          </p:spTgt>
                                        </p:tgtEl>
                                      </p:cBhvr>
                                    </p:animEffect>
                                    <p:anim calcmode="lin" valueType="num">
                                      <p:cBhvr>
                                        <p:cTn id="13" dur="500" fill="hold"/>
                                        <p:tgtEl>
                                          <p:spTgt spid="118787">
                                            <p:txEl>
                                              <p:charRg st="32" end="53"/>
                                            </p:txEl>
                                          </p:spTgt>
                                        </p:tgtEl>
                                        <p:attrNameLst>
                                          <p:attrName>ppt_x</p:attrName>
                                        </p:attrNameLst>
                                      </p:cBhvr>
                                      <p:tavLst>
                                        <p:tav tm="0">
                                          <p:val>
                                            <p:strVal val="#ppt_x"/>
                                          </p:val>
                                        </p:tav>
                                        <p:tav tm="100000">
                                          <p:val>
                                            <p:strVal val="#ppt_x"/>
                                          </p:val>
                                        </p:tav>
                                      </p:tavLst>
                                    </p:anim>
                                    <p:anim calcmode="lin" valueType="num">
                                      <p:cBhvr>
                                        <p:cTn id="14" dur="500" fill="hold"/>
                                        <p:tgtEl>
                                          <p:spTgt spid="118787">
                                            <p:txEl>
                                              <p:charRg st="32" end="53"/>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18787">
                                            <p:txEl>
                                              <p:charRg st="53" end="89"/>
                                            </p:txEl>
                                          </p:spTgt>
                                        </p:tgtEl>
                                        <p:attrNameLst>
                                          <p:attrName>style.visibility</p:attrName>
                                        </p:attrNameLst>
                                      </p:cBhvr>
                                      <p:to>
                                        <p:strVal val="visible"/>
                                      </p:to>
                                    </p:set>
                                    <p:animEffect transition="in" filter="fade">
                                      <p:cBhvr>
                                        <p:cTn id="17" dur="500"/>
                                        <p:tgtEl>
                                          <p:spTgt spid="118787">
                                            <p:txEl>
                                              <p:charRg st="53" end="89"/>
                                            </p:txEl>
                                          </p:spTgt>
                                        </p:tgtEl>
                                      </p:cBhvr>
                                    </p:animEffect>
                                    <p:anim calcmode="lin" valueType="num">
                                      <p:cBhvr>
                                        <p:cTn id="18" dur="500" fill="hold"/>
                                        <p:tgtEl>
                                          <p:spTgt spid="118787">
                                            <p:txEl>
                                              <p:charRg st="53" end="89"/>
                                            </p:txEl>
                                          </p:spTgt>
                                        </p:tgtEl>
                                        <p:attrNameLst>
                                          <p:attrName>ppt_x</p:attrName>
                                        </p:attrNameLst>
                                      </p:cBhvr>
                                      <p:tavLst>
                                        <p:tav tm="0">
                                          <p:val>
                                            <p:strVal val="#ppt_x"/>
                                          </p:val>
                                        </p:tav>
                                        <p:tav tm="100000">
                                          <p:val>
                                            <p:strVal val="#ppt_x"/>
                                          </p:val>
                                        </p:tav>
                                      </p:tavLst>
                                    </p:anim>
                                    <p:anim calcmode="lin" valueType="num">
                                      <p:cBhvr>
                                        <p:cTn id="19" dur="500" fill="hold"/>
                                        <p:tgtEl>
                                          <p:spTgt spid="118787">
                                            <p:txEl>
                                              <p:charRg st="53" end="89"/>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18787">
                                            <p:txEl>
                                              <p:charRg st="89" end="115"/>
                                            </p:txEl>
                                          </p:spTgt>
                                        </p:tgtEl>
                                        <p:attrNameLst>
                                          <p:attrName>style.visibility</p:attrName>
                                        </p:attrNameLst>
                                      </p:cBhvr>
                                      <p:to>
                                        <p:strVal val="visible"/>
                                      </p:to>
                                    </p:set>
                                    <p:animEffect transition="in" filter="fade">
                                      <p:cBhvr>
                                        <p:cTn id="22" dur="500"/>
                                        <p:tgtEl>
                                          <p:spTgt spid="118787">
                                            <p:txEl>
                                              <p:charRg st="89" end="115"/>
                                            </p:txEl>
                                          </p:spTgt>
                                        </p:tgtEl>
                                      </p:cBhvr>
                                    </p:animEffect>
                                    <p:anim calcmode="lin" valueType="num">
                                      <p:cBhvr>
                                        <p:cTn id="23" dur="500" fill="hold"/>
                                        <p:tgtEl>
                                          <p:spTgt spid="118787">
                                            <p:txEl>
                                              <p:charRg st="89" end="115"/>
                                            </p:txEl>
                                          </p:spTgt>
                                        </p:tgtEl>
                                        <p:attrNameLst>
                                          <p:attrName>ppt_x</p:attrName>
                                        </p:attrNameLst>
                                      </p:cBhvr>
                                      <p:tavLst>
                                        <p:tav tm="0">
                                          <p:val>
                                            <p:strVal val="#ppt_x"/>
                                          </p:val>
                                        </p:tav>
                                        <p:tav tm="100000">
                                          <p:val>
                                            <p:strVal val="#ppt_x"/>
                                          </p:val>
                                        </p:tav>
                                      </p:tavLst>
                                    </p:anim>
                                    <p:anim calcmode="lin" valueType="num">
                                      <p:cBhvr>
                                        <p:cTn id="24" dur="500" fill="hold"/>
                                        <p:tgtEl>
                                          <p:spTgt spid="118787">
                                            <p:txEl>
                                              <p:charRg st="89" end="11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83" name="文本占位符 122882"/>
          <p:cNvSpPr>
            <a:spLocks noGrp="1"/>
          </p:cNvSpPr>
          <p:nvPr>
            <p:ph type="body" idx="1"/>
          </p:nvPr>
        </p:nvSpPr>
        <p:spPr>
          <a:xfrm>
            <a:off x="457200" y="1268413"/>
            <a:ext cx="8229600" cy="4857750"/>
          </a:xfrm>
          <a:ln/>
        </p:spPr>
        <p:txBody>
          <a:bodyPr/>
          <a:p>
            <a:pPr>
              <a:buNone/>
            </a:pPr>
            <a:r>
              <a:rPr lang="zh-CN" altLang="en-US" b="1" dirty="0"/>
              <a:t>   二、防火、防爆十大禁令</a:t>
            </a:r>
            <a:endParaRPr lang="zh-CN" altLang="en-US" b="1" dirty="0"/>
          </a:p>
          <a:p>
            <a:r>
              <a:rPr lang="en-US" altLang="zh-CN"/>
              <a:t>1.</a:t>
            </a:r>
            <a:r>
              <a:rPr lang="zh-CN" altLang="en-US" dirty="0"/>
              <a:t>严禁在厂内吸烟及携带火种、易燃、易爆、有毒、易腐蚀物品入厂；</a:t>
            </a:r>
            <a:endParaRPr lang="zh-CN" altLang="en-US" dirty="0"/>
          </a:p>
          <a:p>
            <a:r>
              <a:rPr lang="en-US" altLang="zh-CN"/>
              <a:t>2.</a:t>
            </a:r>
            <a:r>
              <a:rPr lang="zh-CN" altLang="en-US" dirty="0"/>
              <a:t>严禁未按规定办理用火手续</a:t>
            </a:r>
            <a:r>
              <a:rPr lang="en-US" altLang="zh-CN"/>
              <a:t>,</a:t>
            </a:r>
            <a:r>
              <a:rPr lang="zh-CN" altLang="en-US" dirty="0"/>
              <a:t>在厂区内进行施工用火和生活用火；</a:t>
            </a:r>
            <a:endParaRPr lang="zh-CN" altLang="en-US" dirty="0"/>
          </a:p>
          <a:p>
            <a:r>
              <a:rPr lang="en-US" altLang="zh-CN"/>
              <a:t>3.</a:t>
            </a:r>
            <a:r>
              <a:rPr lang="zh-CN" altLang="en-US" dirty="0"/>
              <a:t>严禁穿易产生静电的服装进入油气区工作</a:t>
            </a:r>
            <a:r>
              <a:rPr lang="en-US" altLang="zh-CN"/>
              <a:t>4.</a:t>
            </a:r>
            <a:r>
              <a:rPr lang="zh-CN" altLang="en-US" dirty="0"/>
              <a:t>严禁穿铁钉的鞋进入油气区及易燃、易爆装置；</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2883">
                                            <p:txEl>
                                              <p:charRg st="0" end="15"/>
                                            </p:txEl>
                                          </p:spTgt>
                                        </p:tgtEl>
                                        <p:attrNameLst>
                                          <p:attrName>style.visibility</p:attrName>
                                        </p:attrNameLst>
                                      </p:cBhvr>
                                      <p:to>
                                        <p:strVal val="visible"/>
                                      </p:to>
                                    </p:set>
                                    <p:animEffect transition="in" filter="fade">
                                      <p:cBhvr>
                                        <p:cTn id="7" dur="500"/>
                                        <p:tgtEl>
                                          <p:spTgt spid="122883">
                                            <p:txEl>
                                              <p:charRg st="0" end="15"/>
                                            </p:txEl>
                                          </p:spTgt>
                                        </p:tgtEl>
                                      </p:cBhvr>
                                    </p:animEffect>
                                    <p:anim calcmode="lin" valueType="num">
                                      <p:cBhvr>
                                        <p:cTn id="8" dur="500" fill="hold"/>
                                        <p:tgtEl>
                                          <p:spTgt spid="122883">
                                            <p:txEl>
                                              <p:charRg st="0" end="15"/>
                                            </p:txEl>
                                          </p:spTgt>
                                        </p:tgtEl>
                                        <p:attrNameLst>
                                          <p:attrName>ppt_x</p:attrName>
                                        </p:attrNameLst>
                                      </p:cBhvr>
                                      <p:tavLst>
                                        <p:tav tm="0">
                                          <p:val>
                                            <p:strVal val="#ppt_x"/>
                                          </p:val>
                                        </p:tav>
                                        <p:tav tm="100000">
                                          <p:val>
                                            <p:strVal val="#ppt_x"/>
                                          </p:val>
                                        </p:tav>
                                      </p:tavLst>
                                    </p:anim>
                                    <p:anim calcmode="lin" valueType="num">
                                      <p:cBhvr>
                                        <p:cTn id="9" dur="500" fill="hold"/>
                                        <p:tgtEl>
                                          <p:spTgt spid="122883">
                                            <p:txEl>
                                              <p:charRg st="0" end="15"/>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2883">
                                            <p:txEl>
                                              <p:charRg st="15" end="48"/>
                                            </p:txEl>
                                          </p:spTgt>
                                        </p:tgtEl>
                                        <p:attrNameLst>
                                          <p:attrName>style.visibility</p:attrName>
                                        </p:attrNameLst>
                                      </p:cBhvr>
                                      <p:to>
                                        <p:strVal val="visible"/>
                                      </p:to>
                                    </p:set>
                                    <p:animEffect transition="in" filter="fade">
                                      <p:cBhvr>
                                        <p:cTn id="12" dur="500"/>
                                        <p:tgtEl>
                                          <p:spTgt spid="122883">
                                            <p:txEl>
                                              <p:charRg st="15" end="48"/>
                                            </p:txEl>
                                          </p:spTgt>
                                        </p:tgtEl>
                                      </p:cBhvr>
                                    </p:animEffect>
                                    <p:anim calcmode="lin" valueType="num">
                                      <p:cBhvr>
                                        <p:cTn id="13" dur="500" fill="hold"/>
                                        <p:tgtEl>
                                          <p:spTgt spid="122883">
                                            <p:txEl>
                                              <p:charRg st="15" end="48"/>
                                            </p:txEl>
                                          </p:spTgt>
                                        </p:tgtEl>
                                        <p:attrNameLst>
                                          <p:attrName>ppt_x</p:attrName>
                                        </p:attrNameLst>
                                      </p:cBhvr>
                                      <p:tavLst>
                                        <p:tav tm="0">
                                          <p:val>
                                            <p:strVal val="#ppt_x"/>
                                          </p:val>
                                        </p:tav>
                                        <p:tav tm="100000">
                                          <p:val>
                                            <p:strVal val="#ppt_x"/>
                                          </p:val>
                                        </p:tav>
                                      </p:tavLst>
                                    </p:anim>
                                    <p:anim calcmode="lin" valueType="num">
                                      <p:cBhvr>
                                        <p:cTn id="14" dur="500" fill="hold"/>
                                        <p:tgtEl>
                                          <p:spTgt spid="122883">
                                            <p:txEl>
                                              <p:charRg st="15" end="48"/>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2883">
                                            <p:txEl>
                                              <p:charRg st="48" end="80"/>
                                            </p:txEl>
                                          </p:spTgt>
                                        </p:tgtEl>
                                        <p:attrNameLst>
                                          <p:attrName>style.visibility</p:attrName>
                                        </p:attrNameLst>
                                      </p:cBhvr>
                                      <p:to>
                                        <p:strVal val="visible"/>
                                      </p:to>
                                    </p:set>
                                    <p:animEffect transition="in" filter="fade">
                                      <p:cBhvr>
                                        <p:cTn id="17" dur="500"/>
                                        <p:tgtEl>
                                          <p:spTgt spid="122883">
                                            <p:txEl>
                                              <p:charRg st="48" end="80"/>
                                            </p:txEl>
                                          </p:spTgt>
                                        </p:tgtEl>
                                      </p:cBhvr>
                                    </p:animEffect>
                                    <p:anim calcmode="lin" valueType="num">
                                      <p:cBhvr>
                                        <p:cTn id="18" dur="500" fill="hold"/>
                                        <p:tgtEl>
                                          <p:spTgt spid="122883">
                                            <p:txEl>
                                              <p:charRg st="48" end="80"/>
                                            </p:txEl>
                                          </p:spTgt>
                                        </p:tgtEl>
                                        <p:attrNameLst>
                                          <p:attrName>ppt_x</p:attrName>
                                        </p:attrNameLst>
                                      </p:cBhvr>
                                      <p:tavLst>
                                        <p:tav tm="0">
                                          <p:val>
                                            <p:strVal val="#ppt_x"/>
                                          </p:val>
                                        </p:tav>
                                        <p:tav tm="100000">
                                          <p:val>
                                            <p:strVal val="#ppt_x"/>
                                          </p:val>
                                        </p:tav>
                                      </p:tavLst>
                                    </p:anim>
                                    <p:anim calcmode="lin" valueType="num">
                                      <p:cBhvr>
                                        <p:cTn id="19" dur="500" fill="hold"/>
                                        <p:tgtEl>
                                          <p:spTgt spid="122883">
                                            <p:txEl>
                                              <p:charRg st="48" end="80"/>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22883">
                                            <p:txEl>
                                              <p:charRg st="80" end="124"/>
                                            </p:txEl>
                                          </p:spTgt>
                                        </p:tgtEl>
                                        <p:attrNameLst>
                                          <p:attrName>style.visibility</p:attrName>
                                        </p:attrNameLst>
                                      </p:cBhvr>
                                      <p:to>
                                        <p:strVal val="visible"/>
                                      </p:to>
                                    </p:set>
                                    <p:animEffect transition="in" filter="fade">
                                      <p:cBhvr>
                                        <p:cTn id="22" dur="500"/>
                                        <p:tgtEl>
                                          <p:spTgt spid="122883">
                                            <p:txEl>
                                              <p:charRg st="80" end="124"/>
                                            </p:txEl>
                                          </p:spTgt>
                                        </p:tgtEl>
                                      </p:cBhvr>
                                    </p:animEffect>
                                    <p:anim calcmode="lin" valueType="num">
                                      <p:cBhvr>
                                        <p:cTn id="23" dur="500" fill="hold"/>
                                        <p:tgtEl>
                                          <p:spTgt spid="122883">
                                            <p:txEl>
                                              <p:charRg st="80" end="124"/>
                                            </p:txEl>
                                          </p:spTgt>
                                        </p:tgtEl>
                                        <p:attrNameLst>
                                          <p:attrName>ppt_x</p:attrName>
                                        </p:attrNameLst>
                                      </p:cBhvr>
                                      <p:tavLst>
                                        <p:tav tm="0">
                                          <p:val>
                                            <p:strVal val="#ppt_x"/>
                                          </p:val>
                                        </p:tav>
                                        <p:tav tm="100000">
                                          <p:val>
                                            <p:strVal val="#ppt_x"/>
                                          </p:val>
                                        </p:tav>
                                      </p:tavLst>
                                    </p:anim>
                                    <p:anim calcmode="lin" valueType="num">
                                      <p:cBhvr>
                                        <p:cTn id="24" dur="500" fill="hold"/>
                                        <p:tgtEl>
                                          <p:spTgt spid="122883">
                                            <p:txEl>
                                              <p:charRg st="80" end="12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1859" name="文本占位符 121858"/>
          <p:cNvSpPr>
            <a:spLocks noGrp="1"/>
          </p:cNvSpPr>
          <p:nvPr>
            <p:ph type="body" idx="1"/>
          </p:nvPr>
        </p:nvSpPr>
        <p:spPr>
          <a:xfrm>
            <a:off x="457200" y="1341438"/>
            <a:ext cx="8229600" cy="4784725"/>
          </a:xfrm>
          <a:ln/>
        </p:spPr>
        <p:txBody>
          <a:bodyPr/>
          <a:p>
            <a:r>
              <a:rPr lang="en-US" altLang="zh-CN"/>
              <a:t>5.</a:t>
            </a:r>
            <a:r>
              <a:rPr lang="zh-CN" altLang="en-US" dirty="0"/>
              <a:t>严禁用汽油、易挥发溶剂擦洗设备、衣物、工具及地面等；</a:t>
            </a:r>
            <a:endParaRPr lang="zh-CN" altLang="en-US" dirty="0"/>
          </a:p>
          <a:p>
            <a:r>
              <a:rPr lang="en-US" altLang="zh-CN"/>
              <a:t>6.</a:t>
            </a:r>
            <a:r>
              <a:rPr lang="zh-CN" altLang="en-US" dirty="0"/>
              <a:t>严禁未经批准的各种机动车辆进入生产装置、罐区及易燃易爆区；</a:t>
            </a:r>
            <a:endParaRPr lang="zh-CN" altLang="en-US" dirty="0"/>
          </a:p>
          <a:p>
            <a:r>
              <a:rPr lang="en-US" altLang="zh-CN"/>
              <a:t>7.</a:t>
            </a:r>
            <a:r>
              <a:rPr lang="zh-CN" altLang="en-US" dirty="0"/>
              <a:t>严禁就地排放易燃、易爆物料及化学危险品；</a:t>
            </a:r>
            <a:endParaRPr lang="zh-CN" altLang="en-US" dirty="0"/>
          </a:p>
        </p:txBody>
      </p:sp>
      <p:pic>
        <p:nvPicPr>
          <p:cNvPr id="121860" name="Picture 4" descr="j0088542"/>
          <p:cNvPicPr>
            <a:picLocks noChangeAspect="1"/>
          </p:cNvPicPr>
          <p:nvPr/>
        </p:nvPicPr>
        <p:blipFill>
          <a:blip r:embed="rId1"/>
          <a:stretch>
            <a:fillRect/>
          </a:stretch>
        </p:blipFill>
        <p:spPr>
          <a:xfrm>
            <a:off x="755650" y="5445125"/>
            <a:ext cx="7416800" cy="576263"/>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1859">
                                            <p:txEl>
                                              <p:charRg st="0" end="29"/>
                                            </p:txEl>
                                          </p:spTgt>
                                        </p:tgtEl>
                                        <p:attrNameLst>
                                          <p:attrName>style.visibility</p:attrName>
                                        </p:attrNameLst>
                                      </p:cBhvr>
                                      <p:to>
                                        <p:strVal val="visible"/>
                                      </p:to>
                                    </p:set>
                                    <p:animEffect transition="in" filter="fade">
                                      <p:cBhvr>
                                        <p:cTn id="7" dur="500"/>
                                        <p:tgtEl>
                                          <p:spTgt spid="121859">
                                            <p:txEl>
                                              <p:charRg st="0" end="29"/>
                                            </p:txEl>
                                          </p:spTgt>
                                        </p:tgtEl>
                                      </p:cBhvr>
                                    </p:animEffect>
                                    <p:anim calcmode="lin" valueType="num">
                                      <p:cBhvr>
                                        <p:cTn id="8" dur="500" fill="hold"/>
                                        <p:tgtEl>
                                          <p:spTgt spid="121859">
                                            <p:txEl>
                                              <p:charRg st="0" end="29"/>
                                            </p:txEl>
                                          </p:spTgt>
                                        </p:tgtEl>
                                        <p:attrNameLst>
                                          <p:attrName>ppt_x</p:attrName>
                                        </p:attrNameLst>
                                      </p:cBhvr>
                                      <p:tavLst>
                                        <p:tav tm="0">
                                          <p:val>
                                            <p:strVal val="#ppt_x"/>
                                          </p:val>
                                        </p:tav>
                                        <p:tav tm="100000">
                                          <p:val>
                                            <p:strVal val="#ppt_x"/>
                                          </p:val>
                                        </p:tav>
                                      </p:tavLst>
                                    </p:anim>
                                    <p:anim calcmode="lin" valueType="num">
                                      <p:cBhvr>
                                        <p:cTn id="9" dur="500" fill="hold"/>
                                        <p:tgtEl>
                                          <p:spTgt spid="121859">
                                            <p:txEl>
                                              <p:charRg st="0" end="2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1859">
                                            <p:txEl>
                                              <p:charRg st="29" end="61"/>
                                            </p:txEl>
                                          </p:spTgt>
                                        </p:tgtEl>
                                        <p:attrNameLst>
                                          <p:attrName>style.visibility</p:attrName>
                                        </p:attrNameLst>
                                      </p:cBhvr>
                                      <p:to>
                                        <p:strVal val="visible"/>
                                      </p:to>
                                    </p:set>
                                    <p:animEffect transition="in" filter="fade">
                                      <p:cBhvr>
                                        <p:cTn id="12" dur="500"/>
                                        <p:tgtEl>
                                          <p:spTgt spid="121859">
                                            <p:txEl>
                                              <p:charRg st="29" end="61"/>
                                            </p:txEl>
                                          </p:spTgt>
                                        </p:tgtEl>
                                      </p:cBhvr>
                                    </p:animEffect>
                                    <p:anim calcmode="lin" valueType="num">
                                      <p:cBhvr>
                                        <p:cTn id="13" dur="500" fill="hold"/>
                                        <p:tgtEl>
                                          <p:spTgt spid="121859">
                                            <p:txEl>
                                              <p:charRg st="29" end="61"/>
                                            </p:txEl>
                                          </p:spTgt>
                                        </p:tgtEl>
                                        <p:attrNameLst>
                                          <p:attrName>ppt_x</p:attrName>
                                        </p:attrNameLst>
                                      </p:cBhvr>
                                      <p:tavLst>
                                        <p:tav tm="0">
                                          <p:val>
                                            <p:strVal val="#ppt_x"/>
                                          </p:val>
                                        </p:tav>
                                        <p:tav tm="100000">
                                          <p:val>
                                            <p:strVal val="#ppt_x"/>
                                          </p:val>
                                        </p:tav>
                                      </p:tavLst>
                                    </p:anim>
                                    <p:anim calcmode="lin" valueType="num">
                                      <p:cBhvr>
                                        <p:cTn id="14" dur="500" fill="hold"/>
                                        <p:tgtEl>
                                          <p:spTgt spid="121859">
                                            <p:txEl>
                                              <p:charRg st="29" end="61"/>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1859">
                                            <p:txEl>
                                              <p:charRg st="61" end="84"/>
                                            </p:txEl>
                                          </p:spTgt>
                                        </p:tgtEl>
                                        <p:attrNameLst>
                                          <p:attrName>style.visibility</p:attrName>
                                        </p:attrNameLst>
                                      </p:cBhvr>
                                      <p:to>
                                        <p:strVal val="visible"/>
                                      </p:to>
                                    </p:set>
                                    <p:animEffect transition="in" filter="fade">
                                      <p:cBhvr>
                                        <p:cTn id="17" dur="500"/>
                                        <p:tgtEl>
                                          <p:spTgt spid="121859">
                                            <p:txEl>
                                              <p:charRg st="61" end="84"/>
                                            </p:txEl>
                                          </p:spTgt>
                                        </p:tgtEl>
                                      </p:cBhvr>
                                    </p:animEffect>
                                    <p:anim calcmode="lin" valueType="num">
                                      <p:cBhvr>
                                        <p:cTn id="18" dur="500" fill="hold"/>
                                        <p:tgtEl>
                                          <p:spTgt spid="121859">
                                            <p:txEl>
                                              <p:charRg st="61" end="84"/>
                                            </p:txEl>
                                          </p:spTgt>
                                        </p:tgtEl>
                                        <p:attrNameLst>
                                          <p:attrName>ppt_x</p:attrName>
                                        </p:attrNameLst>
                                      </p:cBhvr>
                                      <p:tavLst>
                                        <p:tav tm="0">
                                          <p:val>
                                            <p:strVal val="#ppt_x"/>
                                          </p:val>
                                        </p:tav>
                                        <p:tav tm="100000">
                                          <p:val>
                                            <p:strVal val="#ppt_x"/>
                                          </p:val>
                                        </p:tav>
                                      </p:tavLst>
                                    </p:anim>
                                    <p:anim calcmode="lin" valueType="num">
                                      <p:cBhvr>
                                        <p:cTn id="19" dur="500" fill="hold"/>
                                        <p:tgtEl>
                                          <p:spTgt spid="121859">
                                            <p:txEl>
                                              <p:charRg st="61" end="8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0835" name="文本占位符 120834"/>
          <p:cNvSpPr>
            <a:spLocks noGrp="1"/>
          </p:cNvSpPr>
          <p:nvPr>
            <p:ph type="body" idx="1"/>
          </p:nvPr>
        </p:nvSpPr>
        <p:spPr>
          <a:ln/>
        </p:spPr>
        <p:txBody>
          <a:bodyPr/>
          <a:p>
            <a:r>
              <a:rPr lang="en-US" altLang="zh-CN"/>
              <a:t>8.</a:t>
            </a:r>
            <a:r>
              <a:rPr lang="zh-CN" altLang="en-US" dirty="0"/>
              <a:t>严禁在油气区用黑色金属或易产生火花的工具敲打、撞击和作业；</a:t>
            </a:r>
            <a:endParaRPr lang="zh-CN" altLang="en-US" dirty="0"/>
          </a:p>
          <a:p>
            <a:r>
              <a:rPr lang="en-US" altLang="zh-CN"/>
              <a:t>9.</a:t>
            </a:r>
            <a:r>
              <a:rPr lang="zh-CN" altLang="en-US" dirty="0"/>
              <a:t>严禁堵塞消防通道及随意挪用或损坏消防设施；</a:t>
            </a:r>
            <a:endParaRPr lang="zh-CN" altLang="en-US" dirty="0"/>
          </a:p>
          <a:p>
            <a:r>
              <a:rPr lang="en-US" altLang="zh-CN"/>
              <a:t>10</a:t>
            </a:r>
            <a:r>
              <a:rPr lang="zh-CN" altLang="en-US" dirty="0"/>
              <a:t>严禁损坏站库内各类防爆设施。</a:t>
            </a:r>
            <a:endParaRPr lang="zh-CN" altLang="en-US" dirty="0"/>
          </a:p>
        </p:txBody>
      </p:sp>
      <p:pic>
        <p:nvPicPr>
          <p:cNvPr id="120836" name="Picture 6" descr="j0336075"/>
          <p:cNvPicPr>
            <a:picLocks noChangeAspect="1"/>
          </p:cNvPicPr>
          <p:nvPr/>
        </p:nvPicPr>
        <p:blipFill>
          <a:blip r:embed="rId1"/>
          <a:stretch>
            <a:fillRect/>
          </a:stretch>
        </p:blipFill>
        <p:spPr>
          <a:xfrm>
            <a:off x="6227763" y="4581525"/>
            <a:ext cx="1592262" cy="161290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0835">
                                            <p:txEl>
                                              <p:charRg st="0" end="32"/>
                                            </p:txEl>
                                          </p:spTgt>
                                        </p:tgtEl>
                                        <p:attrNameLst>
                                          <p:attrName>style.visibility</p:attrName>
                                        </p:attrNameLst>
                                      </p:cBhvr>
                                      <p:to>
                                        <p:strVal val="visible"/>
                                      </p:to>
                                    </p:set>
                                    <p:animEffect transition="in" filter="fade">
                                      <p:cBhvr>
                                        <p:cTn id="7" dur="500"/>
                                        <p:tgtEl>
                                          <p:spTgt spid="120835">
                                            <p:txEl>
                                              <p:charRg st="0" end="32"/>
                                            </p:txEl>
                                          </p:spTgt>
                                        </p:tgtEl>
                                      </p:cBhvr>
                                    </p:animEffect>
                                    <p:anim calcmode="lin" valueType="num">
                                      <p:cBhvr>
                                        <p:cTn id="8" dur="500" fill="hold"/>
                                        <p:tgtEl>
                                          <p:spTgt spid="120835">
                                            <p:txEl>
                                              <p:charRg st="0" end="32"/>
                                            </p:txEl>
                                          </p:spTgt>
                                        </p:tgtEl>
                                        <p:attrNameLst>
                                          <p:attrName>ppt_x</p:attrName>
                                        </p:attrNameLst>
                                      </p:cBhvr>
                                      <p:tavLst>
                                        <p:tav tm="0">
                                          <p:val>
                                            <p:strVal val="#ppt_x"/>
                                          </p:val>
                                        </p:tav>
                                        <p:tav tm="100000">
                                          <p:val>
                                            <p:strVal val="#ppt_x"/>
                                          </p:val>
                                        </p:tav>
                                      </p:tavLst>
                                    </p:anim>
                                    <p:anim calcmode="lin" valueType="num">
                                      <p:cBhvr>
                                        <p:cTn id="9" dur="500" fill="hold"/>
                                        <p:tgtEl>
                                          <p:spTgt spid="120835">
                                            <p:txEl>
                                              <p:charRg st="0" end="32"/>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0835">
                                            <p:txEl>
                                              <p:charRg st="32" end="56"/>
                                            </p:txEl>
                                          </p:spTgt>
                                        </p:tgtEl>
                                        <p:attrNameLst>
                                          <p:attrName>style.visibility</p:attrName>
                                        </p:attrNameLst>
                                      </p:cBhvr>
                                      <p:to>
                                        <p:strVal val="visible"/>
                                      </p:to>
                                    </p:set>
                                    <p:animEffect transition="in" filter="fade">
                                      <p:cBhvr>
                                        <p:cTn id="12" dur="500"/>
                                        <p:tgtEl>
                                          <p:spTgt spid="120835">
                                            <p:txEl>
                                              <p:charRg st="32" end="56"/>
                                            </p:txEl>
                                          </p:spTgt>
                                        </p:tgtEl>
                                      </p:cBhvr>
                                    </p:animEffect>
                                    <p:anim calcmode="lin" valueType="num">
                                      <p:cBhvr>
                                        <p:cTn id="13" dur="500" fill="hold"/>
                                        <p:tgtEl>
                                          <p:spTgt spid="120835">
                                            <p:txEl>
                                              <p:charRg st="32" end="56"/>
                                            </p:txEl>
                                          </p:spTgt>
                                        </p:tgtEl>
                                        <p:attrNameLst>
                                          <p:attrName>ppt_x</p:attrName>
                                        </p:attrNameLst>
                                      </p:cBhvr>
                                      <p:tavLst>
                                        <p:tav tm="0">
                                          <p:val>
                                            <p:strVal val="#ppt_x"/>
                                          </p:val>
                                        </p:tav>
                                        <p:tav tm="100000">
                                          <p:val>
                                            <p:strVal val="#ppt_x"/>
                                          </p:val>
                                        </p:tav>
                                      </p:tavLst>
                                    </p:anim>
                                    <p:anim calcmode="lin" valueType="num">
                                      <p:cBhvr>
                                        <p:cTn id="14" dur="500" fill="hold"/>
                                        <p:tgtEl>
                                          <p:spTgt spid="120835">
                                            <p:txEl>
                                              <p:charRg st="32" end="56"/>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0835">
                                            <p:txEl>
                                              <p:charRg st="56" end="73"/>
                                            </p:txEl>
                                          </p:spTgt>
                                        </p:tgtEl>
                                        <p:attrNameLst>
                                          <p:attrName>style.visibility</p:attrName>
                                        </p:attrNameLst>
                                      </p:cBhvr>
                                      <p:to>
                                        <p:strVal val="visible"/>
                                      </p:to>
                                    </p:set>
                                    <p:animEffect transition="in" filter="fade">
                                      <p:cBhvr>
                                        <p:cTn id="17" dur="500"/>
                                        <p:tgtEl>
                                          <p:spTgt spid="120835">
                                            <p:txEl>
                                              <p:charRg st="56" end="73"/>
                                            </p:txEl>
                                          </p:spTgt>
                                        </p:tgtEl>
                                      </p:cBhvr>
                                    </p:animEffect>
                                    <p:anim calcmode="lin" valueType="num">
                                      <p:cBhvr>
                                        <p:cTn id="18" dur="500" fill="hold"/>
                                        <p:tgtEl>
                                          <p:spTgt spid="120835">
                                            <p:txEl>
                                              <p:charRg st="56" end="73"/>
                                            </p:txEl>
                                          </p:spTgt>
                                        </p:tgtEl>
                                        <p:attrNameLst>
                                          <p:attrName>ppt_x</p:attrName>
                                        </p:attrNameLst>
                                      </p:cBhvr>
                                      <p:tavLst>
                                        <p:tav tm="0">
                                          <p:val>
                                            <p:strVal val="#ppt_x"/>
                                          </p:val>
                                        </p:tav>
                                        <p:tav tm="100000">
                                          <p:val>
                                            <p:strVal val="#ppt_x"/>
                                          </p:val>
                                        </p:tav>
                                      </p:tavLst>
                                    </p:anim>
                                    <p:anim calcmode="lin" valueType="num">
                                      <p:cBhvr>
                                        <p:cTn id="19" dur="500" fill="hold"/>
                                        <p:tgtEl>
                                          <p:spTgt spid="120835">
                                            <p:txEl>
                                              <p:charRg st="56" end="73"/>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7" name="文本占位符 123906"/>
          <p:cNvSpPr>
            <a:spLocks noGrp="1"/>
          </p:cNvSpPr>
          <p:nvPr>
            <p:ph type="body" idx="1"/>
          </p:nvPr>
        </p:nvSpPr>
        <p:spPr>
          <a:xfrm>
            <a:off x="457200" y="1341438"/>
            <a:ext cx="8229600" cy="4784725"/>
          </a:xfrm>
          <a:ln/>
        </p:spPr>
        <p:txBody>
          <a:bodyPr/>
          <a:p>
            <a:pPr>
              <a:buNone/>
            </a:pPr>
            <a:r>
              <a:rPr lang="zh-CN" altLang="en-US" b="1" dirty="0"/>
              <a:t>   三、防止中毒窒息十条规定</a:t>
            </a:r>
            <a:endParaRPr lang="zh-CN" altLang="en-US" b="1" dirty="0"/>
          </a:p>
          <a:p>
            <a:r>
              <a:rPr lang="en-US" altLang="zh-CN"/>
              <a:t>1.</a:t>
            </a:r>
            <a:r>
              <a:rPr lang="zh-CN" altLang="en-US" dirty="0"/>
              <a:t>从事有毒作业</a:t>
            </a:r>
            <a:r>
              <a:rPr lang="en-US" altLang="zh-CN"/>
              <a:t>,</a:t>
            </a:r>
            <a:r>
              <a:rPr lang="zh-CN" altLang="en-US" dirty="0"/>
              <a:t>有窒息危险作业人员</a:t>
            </a:r>
            <a:r>
              <a:rPr lang="en-US" altLang="zh-CN"/>
              <a:t>,</a:t>
            </a:r>
            <a:r>
              <a:rPr lang="zh-CN" altLang="en-US" dirty="0"/>
              <a:t>必须进行防毒急救安全知识教育。 </a:t>
            </a:r>
            <a:endParaRPr lang="zh-CN" altLang="en-US" dirty="0"/>
          </a:p>
          <a:p>
            <a:r>
              <a:rPr lang="en-US" altLang="zh-CN"/>
              <a:t>2.</a:t>
            </a:r>
            <a:r>
              <a:rPr lang="zh-CN" altLang="en-US" dirty="0"/>
              <a:t>工作环境</a:t>
            </a:r>
            <a:r>
              <a:rPr lang="en-US" altLang="zh-CN"/>
              <a:t>(</a:t>
            </a:r>
            <a:r>
              <a:rPr lang="zh-CN" altLang="en-US" dirty="0"/>
              <a:t>设备</a:t>
            </a:r>
            <a:r>
              <a:rPr lang="en-US" altLang="zh-CN"/>
              <a:t>,</a:t>
            </a:r>
            <a:r>
              <a:rPr lang="zh-CN" altLang="en-US" dirty="0"/>
              <a:t>容器</a:t>
            </a:r>
            <a:r>
              <a:rPr lang="en-US" altLang="zh-CN"/>
              <a:t>,</a:t>
            </a:r>
            <a:r>
              <a:rPr lang="zh-CN" altLang="en-US" dirty="0"/>
              <a:t>井下</a:t>
            </a:r>
            <a:r>
              <a:rPr lang="en-US" altLang="zh-CN"/>
              <a:t>,</a:t>
            </a:r>
            <a:r>
              <a:rPr lang="zh-CN" altLang="en-US" dirty="0"/>
              <a:t>地沟等</a:t>
            </a:r>
            <a:r>
              <a:rPr lang="en-US" altLang="zh-CN"/>
              <a:t>)</a:t>
            </a:r>
            <a:r>
              <a:rPr lang="zh-CN" altLang="en-US" dirty="0"/>
              <a:t>氧含量必须达到</a:t>
            </a:r>
            <a:r>
              <a:rPr lang="en-US" altLang="zh-CN"/>
              <a:t>20%</a:t>
            </a:r>
            <a:r>
              <a:rPr lang="zh-CN" altLang="en-US" dirty="0"/>
              <a:t>以上</a:t>
            </a:r>
            <a:r>
              <a:rPr lang="en-US" altLang="zh-CN"/>
              <a:t>,</a:t>
            </a:r>
            <a:r>
              <a:rPr lang="zh-CN" altLang="en-US" dirty="0"/>
              <a:t>毒害物质浓度符合国家规定时</a:t>
            </a:r>
            <a:r>
              <a:rPr lang="en-US" altLang="zh-CN"/>
              <a:t>,</a:t>
            </a:r>
            <a:r>
              <a:rPr lang="zh-CN" altLang="en-US" dirty="0"/>
              <a:t>方能进行工作。</a:t>
            </a:r>
            <a:endParaRPr lang="zh-CN" altLang="en-US" dirty="0"/>
          </a:p>
          <a:p>
            <a:r>
              <a:rPr lang="en-US" altLang="zh-CN"/>
              <a:t>3.</a:t>
            </a:r>
            <a:r>
              <a:rPr lang="zh-CN" altLang="en-US" dirty="0"/>
              <a:t>在有毒场所作业时</a:t>
            </a:r>
            <a:r>
              <a:rPr lang="en-US" altLang="zh-CN"/>
              <a:t>,</a:t>
            </a:r>
            <a:r>
              <a:rPr lang="zh-CN" altLang="en-US" dirty="0"/>
              <a:t>必须佩带防护用具</a:t>
            </a:r>
            <a:r>
              <a:rPr lang="en-US" altLang="zh-CN"/>
              <a:t>,</a:t>
            </a:r>
            <a:r>
              <a:rPr lang="zh-CN" altLang="en-US" dirty="0"/>
              <a:t>必须有人监护。</a:t>
            </a:r>
            <a:endParaRPr lang="zh-CN" alt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3907">
                                            <p:txEl>
                                              <p:charRg st="0" end="16"/>
                                            </p:txEl>
                                          </p:spTgt>
                                        </p:tgtEl>
                                        <p:attrNameLst>
                                          <p:attrName>style.visibility</p:attrName>
                                        </p:attrNameLst>
                                      </p:cBhvr>
                                      <p:to>
                                        <p:strVal val="visible"/>
                                      </p:to>
                                    </p:set>
                                    <p:animEffect transition="in" filter="fade">
                                      <p:cBhvr>
                                        <p:cTn id="7" dur="500"/>
                                        <p:tgtEl>
                                          <p:spTgt spid="123907">
                                            <p:txEl>
                                              <p:charRg st="0" end="16"/>
                                            </p:txEl>
                                          </p:spTgt>
                                        </p:tgtEl>
                                      </p:cBhvr>
                                    </p:animEffect>
                                    <p:anim calcmode="lin" valueType="num">
                                      <p:cBhvr>
                                        <p:cTn id="8" dur="500" fill="hold"/>
                                        <p:tgtEl>
                                          <p:spTgt spid="123907">
                                            <p:txEl>
                                              <p:charRg st="0" end="16"/>
                                            </p:txEl>
                                          </p:spTgt>
                                        </p:tgtEl>
                                        <p:attrNameLst>
                                          <p:attrName>ppt_x</p:attrName>
                                        </p:attrNameLst>
                                      </p:cBhvr>
                                      <p:tavLst>
                                        <p:tav tm="0">
                                          <p:val>
                                            <p:strVal val="#ppt_x"/>
                                          </p:val>
                                        </p:tav>
                                        <p:tav tm="100000">
                                          <p:val>
                                            <p:strVal val="#ppt_x"/>
                                          </p:val>
                                        </p:tav>
                                      </p:tavLst>
                                    </p:anim>
                                    <p:anim calcmode="lin" valueType="num">
                                      <p:cBhvr>
                                        <p:cTn id="9" dur="500" fill="hold"/>
                                        <p:tgtEl>
                                          <p:spTgt spid="123907">
                                            <p:txEl>
                                              <p:charRg st="0" end="16"/>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3907">
                                            <p:txEl>
                                              <p:charRg st="16" end="52"/>
                                            </p:txEl>
                                          </p:spTgt>
                                        </p:tgtEl>
                                        <p:attrNameLst>
                                          <p:attrName>style.visibility</p:attrName>
                                        </p:attrNameLst>
                                      </p:cBhvr>
                                      <p:to>
                                        <p:strVal val="visible"/>
                                      </p:to>
                                    </p:set>
                                    <p:animEffect transition="in" filter="fade">
                                      <p:cBhvr>
                                        <p:cTn id="12" dur="500"/>
                                        <p:tgtEl>
                                          <p:spTgt spid="123907">
                                            <p:txEl>
                                              <p:charRg st="16" end="52"/>
                                            </p:txEl>
                                          </p:spTgt>
                                        </p:tgtEl>
                                      </p:cBhvr>
                                    </p:animEffect>
                                    <p:anim calcmode="lin" valueType="num">
                                      <p:cBhvr>
                                        <p:cTn id="13" dur="500" fill="hold"/>
                                        <p:tgtEl>
                                          <p:spTgt spid="123907">
                                            <p:txEl>
                                              <p:charRg st="16" end="52"/>
                                            </p:txEl>
                                          </p:spTgt>
                                        </p:tgtEl>
                                        <p:attrNameLst>
                                          <p:attrName>ppt_x</p:attrName>
                                        </p:attrNameLst>
                                      </p:cBhvr>
                                      <p:tavLst>
                                        <p:tav tm="0">
                                          <p:val>
                                            <p:strVal val="#ppt_x"/>
                                          </p:val>
                                        </p:tav>
                                        <p:tav tm="100000">
                                          <p:val>
                                            <p:strVal val="#ppt_x"/>
                                          </p:val>
                                        </p:tav>
                                      </p:tavLst>
                                    </p:anim>
                                    <p:anim calcmode="lin" valueType="num">
                                      <p:cBhvr>
                                        <p:cTn id="14" dur="500" fill="hold"/>
                                        <p:tgtEl>
                                          <p:spTgt spid="123907">
                                            <p:txEl>
                                              <p:charRg st="16" end="52"/>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3907">
                                            <p:txEl>
                                              <p:charRg st="52" end="107"/>
                                            </p:txEl>
                                          </p:spTgt>
                                        </p:tgtEl>
                                        <p:attrNameLst>
                                          <p:attrName>style.visibility</p:attrName>
                                        </p:attrNameLst>
                                      </p:cBhvr>
                                      <p:to>
                                        <p:strVal val="visible"/>
                                      </p:to>
                                    </p:set>
                                    <p:animEffect transition="in" filter="fade">
                                      <p:cBhvr>
                                        <p:cTn id="17" dur="500"/>
                                        <p:tgtEl>
                                          <p:spTgt spid="123907">
                                            <p:txEl>
                                              <p:charRg st="52" end="107"/>
                                            </p:txEl>
                                          </p:spTgt>
                                        </p:tgtEl>
                                      </p:cBhvr>
                                    </p:animEffect>
                                    <p:anim calcmode="lin" valueType="num">
                                      <p:cBhvr>
                                        <p:cTn id="18" dur="500" fill="hold"/>
                                        <p:tgtEl>
                                          <p:spTgt spid="123907">
                                            <p:txEl>
                                              <p:charRg st="52" end="107"/>
                                            </p:txEl>
                                          </p:spTgt>
                                        </p:tgtEl>
                                        <p:attrNameLst>
                                          <p:attrName>ppt_x</p:attrName>
                                        </p:attrNameLst>
                                      </p:cBhvr>
                                      <p:tavLst>
                                        <p:tav tm="0">
                                          <p:val>
                                            <p:strVal val="#ppt_x"/>
                                          </p:val>
                                        </p:tav>
                                        <p:tav tm="100000">
                                          <p:val>
                                            <p:strVal val="#ppt_x"/>
                                          </p:val>
                                        </p:tav>
                                      </p:tavLst>
                                    </p:anim>
                                    <p:anim calcmode="lin" valueType="num">
                                      <p:cBhvr>
                                        <p:cTn id="19" dur="500" fill="hold"/>
                                        <p:tgtEl>
                                          <p:spTgt spid="123907">
                                            <p:txEl>
                                              <p:charRg st="52" end="107"/>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23907">
                                            <p:txEl>
                                              <p:charRg st="107" end="135"/>
                                            </p:txEl>
                                          </p:spTgt>
                                        </p:tgtEl>
                                        <p:attrNameLst>
                                          <p:attrName>style.visibility</p:attrName>
                                        </p:attrNameLst>
                                      </p:cBhvr>
                                      <p:to>
                                        <p:strVal val="visible"/>
                                      </p:to>
                                    </p:set>
                                    <p:animEffect transition="in" filter="fade">
                                      <p:cBhvr>
                                        <p:cTn id="22" dur="500"/>
                                        <p:tgtEl>
                                          <p:spTgt spid="123907">
                                            <p:txEl>
                                              <p:charRg st="107" end="135"/>
                                            </p:txEl>
                                          </p:spTgt>
                                        </p:tgtEl>
                                      </p:cBhvr>
                                    </p:animEffect>
                                    <p:anim calcmode="lin" valueType="num">
                                      <p:cBhvr>
                                        <p:cTn id="23" dur="500" fill="hold"/>
                                        <p:tgtEl>
                                          <p:spTgt spid="123907">
                                            <p:txEl>
                                              <p:charRg st="107" end="135"/>
                                            </p:txEl>
                                          </p:spTgt>
                                        </p:tgtEl>
                                        <p:attrNameLst>
                                          <p:attrName>ppt_x</p:attrName>
                                        </p:attrNameLst>
                                      </p:cBhvr>
                                      <p:tavLst>
                                        <p:tav tm="0">
                                          <p:val>
                                            <p:strVal val="#ppt_x"/>
                                          </p:val>
                                        </p:tav>
                                        <p:tav tm="100000">
                                          <p:val>
                                            <p:strVal val="#ppt_x"/>
                                          </p:val>
                                        </p:tav>
                                      </p:tavLst>
                                    </p:anim>
                                    <p:anim calcmode="lin" valueType="num">
                                      <p:cBhvr>
                                        <p:cTn id="24" dur="500" fill="hold"/>
                                        <p:tgtEl>
                                          <p:spTgt spid="123907">
                                            <p:txEl>
                                              <p:charRg st="107" end="13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4931" name="文本占位符 124930"/>
          <p:cNvSpPr>
            <a:spLocks noGrp="1"/>
          </p:cNvSpPr>
          <p:nvPr>
            <p:ph type="body" idx="1"/>
          </p:nvPr>
        </p:nvSpPr>
        <p:spPr>
          <a:xfrm>
            <a:off x="457200" y="1412875"/>
            <a:ext cx="8229600" cy="4713288"/>
          </a:xfrm>
          <a:ln/>
        </p:spPr>
        <p:txBody>
          <a:bodyPr/>
          <a:p>
            <a:r>
              <a:rPr lang="en-US" altLang="zh-CN"/>
              <a:t>4.</a:t>
            </a:r>
            <a:r>
              <a:rPr lang="zh-CN" altLang="en-US" dirty="0"/>
              <a:t>进入缺氧或有毒气体设备内作业时</a:t>
            </a:r>
            <a:r>
              <a:rPr lang="en-US" altLang="zh-CN"/>
              <a:t>,</a:t>
            </a:r>
            <a:r>
              <a:rPr lang="zh-CN" altLang="en-US" dirty="0"/>
              <a:t>应将与其相通的管道加盲板隔绝。</a:t>
            </a:r>
            <a:endParaRPr lang="zh-CN" altLang="en-US" dirty="0"/>
          </a:p>
          <a:p>
            <a:r>
              <a:rPr lang="en-US" altLang="zh-CN"/>
              <a:t>5.</a:t>
            </a:r>
            <a:r>
              <a:rPr lang="zh-CN" altLang="en-US" dirty="0"/>
              <a:t>在有毒或有窒息危险的岗位</a:t>
            </a:r>
            <a:r>
              <a:rPr lang="en-US" altLang="zh-CN"/>
              <a:t>,</a:t>
            </a:r>
            <a:r>
              <a:rPr lang="zh-CN" altLang="en-US" dirty="0"/>
              <a:t>要制订防救措施和设置相应的防护用器具。</a:t>
            </a:r>
            <a:endParaRPr lang="zh-CN" altLang="en-US" dirty="0"/>
          </a:p>
          <a:p>
            <a:r>
              <a:rPr lang="en-US" altLang="zh-CN"/>
              <a:t>6.</a:t>
            </a:r>
            <a:r>
              <a:rPr lang="zh-CN" altLang="en-US" dirty="0"/>
              <a:t>对有毒有害场所的有害物浓度</a:t>
            </a:r>
            <a:r>
              <a:rPr lang="en-US" altLang="zh-CN"/>
              <a:t>,</a:t>
            </a:r>
            <a:r>
              <a:rPr lang="zh-CN" altLang="en-US" dirty="0"/>
              <a:t>要定期检测</a:t>
            </a:r>
            <a:r>
              <a:rPr lang="en-US" altLang="zh-CN"/>
              <a:t>,</a:t>
            </a:r>
            <a:r>
              <a:rPr lang="zh-CN" altLang="en-US" dirty="0"/>
              <a:t>使之符合国家标准。 </a:t>
            </a:r>
            <a:endParaRPr lang="zh-CN" altLang="en-US" dirty="0"/>
          </a:p>
          <a:p>
            <a:r>
              <a:rPr lang="en-US" altLang="zh-CN"/>
              <a:t>7.</a:t>
            </a:r>
            <a:r>
              <a:rPr lang="zh-CN" altLang="en-US" dirty="0"/>
              <a:t>对各类有毒物品和防毒器具必须有专人管理</a:t>
            </a:r>
            <a:r>
              <a:rPr lang="en-US" altLang="zh-CN"/>
              <a:t>,</a:t>
            </a:r>
            <a:r>
              <a:rPr lang="zh-CN" altLang="en-US" dirty="0"/>
              <a:t>并定期检查。</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4931">
                                            <p:txEl>
                                              <p:charRg st="0" end="34"/>
                                            </p:txEl>
                                          </p:spTgt>
                                        </p:tgtEl>
                                        <p:attrNameLst>
                                          <p:attrName>style.visibility</p:attrName>
                                        </p:attrNameLst>
                                      </p:cBhvr>
                                      <p:to>
                                        <p:strVal val="visible"/>
                                      </p:to>
                                    </p:set>
                                    <p:animEffect transition="in" filter="fade">
                                      <p:cBhvr>
                                        <p:cTn id="7" dur="500"/>
                                        <p:tgtEl>
                                          <p:spTgt spid="124931">
                                            <p:txEl>
                                              <p:charRg st="0" end="34"/>
                                            </p:txEl>
                                          </p:spTgt>
                                        </p:tgtEl>
                                      </p:cBhvr>
                                    </p:animEffect>
                                    <p:anim calcmode="lin" valueType="num">
                                      <p:cBhvr>
                                        <p:cTn id="8" dur="500" fill="hold"/>
                                        <p:tgtEl>
                                          <p:spTgt spid="124931">
                                            <p:txEl>
                                              <p:charRg st="0" end="34"/>
                                            </p:txEl>
                                          </p:spTgt>
                                        </p:tgtEl>
                                        <p:attrNameLst>
                                          <p:attrName>ppt_x</p:attrName>
                                        </p:attrNameLst>
                                      </p:cBhvr>
                                      <p:tavLst>
                                        <p:tav tm="0">
                                          <p:val>
                                            <p:strVal val="#ppt_x"/>
                                          </p:val>
                                        </p:tav>
                                        <p:tav tm="100000">
                                          <p:val>
                                            <p:strVal val="#ppt_x"/>
                                          </p:val>
                                        </p:tav>
                                      </p:tavLst>
                                    </p:anim>
                                    <p:anim calcmode="lin" valueType="num">
                                      <p:cBhvr>
                                        <p:cTn id="9" dur="500" fill="hold"/>
                                        <p:tgtEl>
                                          <p:spTgt spid="124931">
                                            <p:txEl>
                                              <p:charRg st="0" end="34"/>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4931">
                                            <p:txEl>
                                              <p:charRg st="34" end="69"/>
                                            </p:txEl>
                                          </p:spTgt>
                                        </p:tgtEl>
                                        <p:attrNameLst>
                                          <p:attrName>style.visibility</p:attrName>
                                        </p:attrNameLst>
                                      </p:cBhvr>
                                      <p:to>
                                        <p:strVal val="visible"/>
                                      </p:to>
                                    </p:set>
                                    <p:animEffect transition="in" filter="fade">
                                      <p:cBhvr>
                                        <p:cTn id="12" dur="500"/>
                                        <p:tgtEl>
                                          <p:spTgt spid="124931">
                                            <p:txEl>
                                              <p:charRg st="34" end="69"/>
                                            </p:txEl>
                                          </p:spTgt>
                                        </p:tgtEl>
                                      </p:cBhvr>
                                    </p:animEffect>
                                    <p:anim calcmode="lin" valueType="num">
                                      <p:cBhvr>
                                        <p:cTn id="13" dur="500" fill="hold"/>
                                        <p:tgtEl>
                                          <p:spTgt spid="124931">
                                            <p:txEl>
                                              <p:charRg st="34" end="69"/>
                                            </p:txEl>
                                          </p:spTgt>
                                        </p:tgtEl>
                                        <p:attrNameLst>
                                          <p:attrName>ppt_x</p:attrName>
                                        </p:attrNameLst>
                                      </p:cBhvr>
                                      <p:tavLst>
                                        <p:tav tm="0">
                                          <p:val>
                                            <p:strVal val="#ppt_x"/>
                                          </p:val>
                                        </p:tav>
                                        <p:tav tm="100000">
                                          <p:val>
                                            <p:strVal val="#ppt_x"/>
                                          </p:val>
                                        </p:tav>
                                      </p:tavLst>
                                    </p:anim>
                                    <p:anim calcmode="lin" valueType="num">
                                      <p:cBhvr>
                                        <p:cTn id="14" dur="500" fill="hold"/>
                                        <p:tgtEl>
                                          <p:spTgt spid="124931">
                                            <p:txEl>
                                              <p:charRg st="34" end="69"/>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4931">
                                            <p:txEl>
                                              <p:charRg st="69" end="102"/>
                                            </p:txEl>
                                          </p:spTgt>
                                        </p:tgtEl>
                                        <p:attrNameLst>
                                          <p:attrName>style.visibility</p:attrName>
                                        </p:attrNameLst>
                                      </p:cBhvr>
                                      <p:to>
                                        <p:strVal val="visible"/>
                                      </p:to>
                                    </p:set>
                                    <p:animEffect transition="in" filter="fade">
                                      <p:cBhvr>
                                        <p:cTn id="17" dur="500"/>
                                        <p:tgtEl>
                                          <p:spTgt spid="124931">
                                            <p:txEl>
                                              <p:charRg st="69" end="102"/>
                                            </p:txEl>
                                          </p:spTgt>
                                        </p:tgtEl>
                                      </p:cBhvr>
                                    </p:animEffect>
                                    <p:anim calcmode="lin" valueType="num">
                                      <p:cBhvr>
                                        <p:cTn id="18" dur="500" fill="hold"/>
                                        <p:tgtEl>
                                          <p:spTgt spid="124931">
                                            <p:txEl>
                                              <p:charRg st="69" end="102"/>
                                            </p:txEl>
                                          </p:spTgt>
                                        </p:tgtEl>
                                        <p:attrNameLst>
                                          <p:attrName>ppt_x</p:attrName>
                                        </p:attrNameLst>
                                      </p:cBhvr>
                                      <p:tavLst>
                                        <p:tav tm="0">
                                          <p:val>
                                            <p:strVal val="#ppt_x"/>
                                          </p:val>
                                        </p:tav>
                                        <p:tav tm="100000">
                                          <p:val>
                                            <p:strVal val="#ppt_x"/>
                                          </p:val>
                                        </p:tav>
                                      </p:tavLst>
                                    </p:anim>
                                    <p:anim calcmode="lin" valueType="num">
                                      <p:cBhvr>
                                        <p:cTn id="19" dur="500" fill="hold"/>
                                        <p:tgtEl>
                                          <p:spTgt spid="124931">
                                            <p:txEl>
                                              <p:charRg st="69" end="102"/>
                                            </p:txEl>
                                          </p:spTgt>
                                        </p:tgtEl>
                                        <p:attrNameLst>
                                          <p:attrName>ppt_y</p:attrName>
                                        </p:attrNameLst>
                                      </p:cBhvr>
                                      <p:tavLst>
                                        <p:tav tm="0">
                                          <p:val>
                                            <p:strVal val="#ppt_y+.05"/>
                                          </p:val>
                                        </p:tav>
                                        <p:tav tm="100000">
                                          <p:val>
                                            <p:strVal val="#ppt_y"/>
                                          </p:val>
                                        </p:tav>
                                      </p:tavLst>
                                    </p:anim>
                                  </p:childTnLst>
                                </p:cTn>
                              </p:par>
                              <p:par>
                                <p:cTn id="20" presetID="44" presetClass="entr" presetSubtype="0" fill="hold" grpId="0" nodeType="withEffect">
                                  <p:stCondLst>
                                    <p:cond delay="0"/>
                                  </p:stCondLst>
                                  <p:childTnLst>
                                    <p:set>
                                      <p:cBhvr>
                                        <p:cTn id="21" fill="hold">
                                          <p:stCondLst>
                                            <p:cond delay="0"/>
                                          </p:stCondLst>
                                        </p:cTn>
                                        <p:tgtEl>
                                          <p:spTgt spid="124931">
                                            <p:txEl>
                                              <p:charRg st="102" end="131"/>
                                            </p:txEl>
                                          </p:spTgt>
                                        </p:tgtEl>
                                        <p:attrNameLst>
                                          <p:attrName>style.visibility</p:attrName>
                                        </p:attrNameLst>
                                      </p:cBhvr>
                                      <p:to>
                                        <p:strVal val="visible"/>
                                      </p:to>
                                    </p:set>
                                    <p:animEffect transition="in" filter="fade">
                                      <p:cBhvr>
                                        <p:cTn id="22" dur="500"/>
                                        <p:tgtEl>
                                          <p:spTgt spid="124931">
                                            <p:txEl>
                                              <p:charRg st="102" end="131"/>
                                            </p:txEl>
                                          </p:spTgt>
                                        </p:tgtEl>
                                      </p:cBhvr>
                                    </p:animEffect>
                                    <p:anim calcmode="lin" valueType="num">
                                      <p:cBhvr>
                                        <p:cTn id="23" dur="500" fill="hold"/>
                                        <p:tgtEl>
                                          <p:spTgt spid="124931">
                                            <p:txEl>
                                              <p:charRg st="102" end="131"/>
                                            </p:txEl>
                                          </p:spTgt>
                                        </p:tgtEl>
                                        <p:attrNameLst>
                                          <p:attrName>ppt_x</p:attrName>
                                        </p:attrNameLst>
                                      </p:cBhvr>
                                      <p:tavLst>
                                        <p:tav tm="0">
                                          <p:val>
                                            <p:strVal val="#ppt_x"/>
                                          </p:val>
                                        </p:tav>
                                        <p:tav tm="100000">
                                          <p:val>
                                            <p:strVal val="#ppt_x"/>
                                          </p:val>
                                        </p:tav>
                                      </p:tavLst>
                                    </p:anim>
                                    <p:anim calcmode="lin" valueType="num">
                                      <p:cBhvr>
                                        <p:cTn id="24" dur="500" fill="hold"/>
                                        <p:tgtEl>
                                          <p:spTgt spid="124931">
                                            <p:txEl>
                                              <p:charRg st="102" end="131"/>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5" name="文本占位符 125954"/>
          <p:cNvSpPr>
            <a:spLocks noGrp="1"/>
          </p:cNvSpPr>
          <p:nvPr>
            <p:ph type="body" idx="1"/>
          </p:nvPr>
        </p:nvSpPr>
        <p:spPr>
          <a:xfrm>
            <a:off x="457200" y="1341438"/>
            <a:ext cx="8229600" cy="4784725"/>
          </a:xfrm>
          <a:ln/>
        </p:spPr>
        <p:txBody>
          <a:bodyPr/>
          <a:p>
            <a:r>
              <a:rPr lang="en-US" altLang="zh-CN"/>
              <a:t>8.</a:t>
            </a:r>
            <a:r>
              <a:rPr lang="zh-CN" altLang="en-US" dirty="0"/>
              <a:t>涉及和监测毒害物质的设备、仪器要定期检查</a:t>
            </a:r>
            <a:r>
              <a:rPr lang="en-US" altLang="zh-CN"/>
              <a:t>,</a:t>
            </a:r>
            <a:r>
              <a:rPr lang="zh-CN" altLang="en-US" dirty="0"/>
              <a:t>保持完好。</a:t>
            </a:r>
            <a:endParaRPr lang="zh-CN" altLang="en-US" dirty="0"/>
          </a:p>
          <a:p>
            <a:r>
              <a:rPr lang="en-US" altLang="zh-CN"/>
              <a:t>9.</a:t>
            </a:r>
            <a:r>
              <a:rPr lang="zh-CN" altLang="en-US" dirty="0"/>
              <a:t>发生人员中毒、窒息时</a:t>
            </a:r>
            <a:r>
              <a:rPr lang="en-US" altLang="zh-CN"/>
              <a:t>,</a:t>
            </a:r>
            <a:r>
              <a:rPr lang="zh-CN" altLang="en-US" dirty="0"/>
              <a:t>处理及救护要及时、正确。</a:t>
            </a:r>
            <a:endParaRPr lang="zh-CN" altLang="en-US" dirty="0"/>
          </a:p>
          <a:p>
            <a:r>
              <a:rPr lang="en-US" altLang="zh-CN"/>
              <a:t>10.</a:t>
            </a:r>
            <a:r>
              <a:rPr lang="zh-CN" altLang="en-US" dirty="0"/>
              <a:t>健全有毒有害物质管理制度</a:t>
            </a:r>
            <a:r>
              <a:rPr lang="en-US" altLang="zh-CN"/>
              <a:t>,</a:t>
            </a:r>
            <a:r>
              <a:rPr lang="zh-CN" altLang="en-US" dirty="0"/>
              <a:t>并严格执行。长期达不到规定卫生标准的作业场所</a:t>
            </a:r>
            <a:r>
              <a:rPr lang="en-US" altLang="zh-CN"/>
              <a:t>,</a:t>
            </a:r>
            <a:r>
              <a:rPr lang="zh-CN" altLang="en-US" dirty="0"/>
              <a:t>应停止作业。</a:t>
            </a:r>
            <a:endParaRPr lang="zh-CN" altLang="en-US" dirty="0"/>
          </a:p>
        </p:txBody>
      </p:sp>
      <p:pic>
        <p:nvPicPr>
          <p:cNvPr id="636934" name="Picture 20" descr="图形3"/>
          <p:cNvPicPr>
            <a:picLocks noChangeAspect="1"/>
          </p:cNvPicPr>
          <p:nvPr/>
        </p:nvPicPr>
        <p:blipFill>
          <a:blip r:embed="rId1"/>
          <a:stretch>
            <a:fillRect/>
          </a:stretch>
        </p:blipFill>
        <p:spPr>
          <a:xfrm>
            <a:off x="5940425" y="4652963"/>
            <a:ext cx="2089150" cy="2011362"/>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125955">
                                            <p:txEl>
                                              <p:charRg st="0" end="29"/>
                                            </p:txEl>
                                          </p:spTgt>
                                        </p:tgtEl>
                                        <p:attrNameLst>
                                          <p:attrName>style.visibility</p:attrName>
                                        </p:attrNameLst>
                                      </p:cBhvr>
                                      <p:to>
                                        <p:strVal val="visible"/>
                                      </p:to>
                                    </p:set>
                                    <p:animEffect transition="in" filter="fade">
                                      <p:cBhvr>
                                        <p:cTn id="7" dur="500"/>
                                        <p:tgtEl>
                                          <p:spTgt spid="125955">
                                            <p:txEl>
                                              <p:charRg st="0" end="29"/>
                                            </p:txEl>
                                          </p:spTgt>
                                        </p:tgtEl>
                                      </p:cBhvr>
                                    </p:animEffect>
                                    <p:anim calcmode="lin" valueType="num">
                                      <p:cBhvr>
                                        <p:cTn id="8" dur="500" fill="hold"/>
                                        <p:tgtEl>
                                          <p:spTgt spid="125955">
                                            <p:txEl>
                                              <p:charRg st="0" end="29"/>
                                            </p:txEl>
                                          </p:spTgt>
                                        </p:tgtEl>
                                        <p:attrNameLst>
                                          <p:attrName>ppt_x</p:attrName>
                                        </p:attrNameLst>
                                      </p:cBhvr>
                                      <p:tavLst>
                                        <p:tav tm="0">
                                          <p:val>
                                            <p:strVal val="#ppt_x"/>
                                          </p:val>
                                        </p:tav>
                                        <p:tav tm="100000">
                                          <p:val>
                                            <p:strVal val="#ppt_x"/>
                                          </p:val>
                                        </p:tav>
                                      </p:tavLst>
                                    </p:anim>
                                    <p:anim calcmode="lin" valueType="num">
                                      <p:cBhvr>
                                        <p:cTn id="9" dur="500" fill="hold"/>
                                        <p:tgtEl>
                                          <p:spTgt spid="125955">
                                            <p:txEl>
                                              <p:charRg st="0" end="29"/>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125955">
                                            <p:txEl>
                                              <p:charRg st="29" end="55"/>
                                            </p:txEl>
                                          </p:spTgt>
                                        </p:tgtEl>
                                        <p:attrNameLst>
                                          <p:attrName>style.visibility</p:attrName>
                                        </p:attrNameLst>
                                      </p:cBhvr>
                                      <p:to>
                                        <p:strVal val="visible"/>
                                      </p:to>
                                    </p:set>
                                    <p:animEffect transition="in" filter="fade">
                                      <p:cBhvr>
                                        <p:cTn id="12" dur="500"/>
                                        <p:tgtEl>
                                          <p:spTgt spid="125955">
                                            <p:txEl>
                                              <p:charRg st="29" end="55"/>
                                            </p:txEl>
                                          </p:spTgt>
                                        </p:tgtEl>
                                      </p:cBhvr>
                                    </p:animEffect>
                                    <p:anim calcmode="lin" valueType="num">
                                      <p:cBhvr>
                                        <p:cTn id="13" dur="500" fill="hold"/>
                                        <p:tgtEl>
                                          <p:spTgt spid="125955">
                                            <p:txEl>
                                              <p:charRg st="29" end="55"/>
                                            </p:txEl>
                                          </p:spTgt>
                                        </p:tgtEl>
                                        <p:attrNameLst>
                                          <p:attrName>ppt_x</p:attrName>
                                        </p:attrNameLst>
                                      </p:cBhvr>
                                      <p:tavLst>
                                        <p:tav tm="0">
                                          <p:val>
                                            <p:strVal val="#ppt_x"/>
                                          </p:val>
                                        </p:tav>
                                        <p:tav tm="100000">
                                          <p:val>
                                            <p:strVal val="#ppt_x"/>
                                          </p:val>
                                        </p:tav>
                                      </p:tavLst>
                                    </p:anim>
                                    <p:anim calcmode="lin" valueType="num">
                                      <p:cBhvr>
                                        <p:cTn id="14" dur="500" fill="hold"/>
                                        <p:tgtEl>
                                          <p:spTgt spid="125955">
                                            <p:txEl>
                                              <p:charRg st="29" end="55"/>
                                            </p:txEl>
                                          </p:spTgt>
                                        </p:tgtEl>
                                        <p:attrNameLst>
                                          <p:attrName>ppt_y</p:attrName>
                                        </p:attrNameLst>
                                      </p:cBhvr>
                                      <p:tavLst>
                                        <p:tav tm="0">
                                          <p:val>
                                            <p:strVal val="#ppt_y+.05"/>
                                          </p:val>
                                        </p:tav>
                                        <p:tav tm="100000">
                                          <p:val>
                                            <p:strVal val="#ppt_y"/>
                                          </p:val>
                                        </p:tav>
                                      </p:tavLst>
                                    </p:anim>
                                  </p:childTnLst>
                                </p:cTn>
                              </p:par>
                              <p:par>
                                <p:cTn id="15" presetID="44" presetClass="entr" presetSubtype="0" fill="hold" grpId="0" nodeType="withEffect">
                                  <p:stCondLst>
                                    <p:cond delay="0"/>
                                  </p:stCondLst>
                                  <p:childTnLst>
                                    <p:set>
                                      <p:cBhvr>
                                        <p:cTn id="16" fill="hold">
                                          <p:stCondLst>
                                            <p:cond delay="0"/>
                                          </p:stCondLst>
                                        </p:cTn>
                                        <p:tgtEl>
                                          <p:spTgt spid="125955">
                                            <p:txEl>
                                              <p:charRg st="55" end="101"/>
                                            </p:txEl>
                                          </p:spTgt>
                                        </p:tgtEl>
                                        <p:attrNameLst>
                                          <p:attrName>style.visibility</p:attrName>
                                        </p:attrNameLst>
                                      </p:cBhvr>
                                      <p:to>
                                        <p:strVal val="visible"/>
                                      </p:to>
                                    </p:set>
                                    <p:animEffect transition="in" filter="fade">
                                      <p:cBhvr>
                                        <p:cTn id="17" dur="500"/>
                                        <p:tgtEl>
                                          <p:spTgt spid="125955">
                                            <p:txEl>
                                              <p:charRg st="55" end="101"/>
                                            </p:txEl>
                                          </p:spTgt>
                                        </p:tgtEl>
                                      </p:cBhvr>
                                    </p:animEffect>
                                    <p:anim calcmode="lin" valueType="num">
                                      <p:cBhvr>
                                        <p:cTn id="18" dur="500" fill="hold"/>
                                        <p:tgtEl>
                                          <p:spTgt spid="125955">
                                            <p:txEl>
                                              <p:charRg st="55" end="101"/>
                                            </p:txEl>
                                          </p:spTgt>
                                        </p:tgtEl>
                                        <p:attrNameLst>
                                          <p:attrName>ppt_x</p:attrName>
                                        </p:attrNameLst>
                                      </p:cBhvr>
                                      <p:tavLst>
                                        <p:tav tm="0">
                                          <p:val>
                                            <p:strVal val="#ppt_x"/>
                                          </p:val>
                                        </p:tav>
                                        <p:tav tm="100000">
                                          <p:val>
                                            <p:strVal val="#ppt_x"/>
                                          </p:val>
                                        </p:tav>
                                      </p:tavLst>
                                    </p:anim>
                                    <p:anim calcmode="lin" valueType="num">
                                      <p:cBhvr>
                                        <p:cTn id="19" dur="500" fill="hold"/>
                                        <p:tgtEl>
                                          <p:spTgt spid="125955">
                                            <p:txEl>
                                              <p:charRg st="55" end="101"/>
                                            </p:txEl>
                                          </p:spTgt>
                                        </p:tgtEl>
                                        <p:attrNameLst>
                                          <p:attrName>ppt_y</p:attrName>
                                        </p:attrNameLst>
                                      </p:cBhvr>
                                      <p:tavLst>
                                        <p:tav tm="0">
                                          <p:val>
                                            <p:strVal val="#ppt_y+.05"/>
                                          </p:val>
                                        </p:tav>
                                        <p:tav tm="100000">
                                          <p:val>
                                            <p:strVal val="#ppt_y"/>
                                          </p:val>
                                        </p:tav>
                                      </p:tavLst>
                                    </p:anim>
                                  </p:childTnLst>
                                </p:cTn>
                              </p:par>
                              <p:par>
                                <p:cTn id="20" presetID="12" presetClass="entr" presetSubtype="4" fill="hold" nodeType="withEffect">
                                  <p:stCondLst>
                                    <p:cond delay="0"/>
                                  </p:stCondLst>
                                  <p:childTnLst>
                                    <p:set>
                                      <p:cBhvr>
                                        <p:cTn id="21" dur="1" fill="hold">
                                          <p:stCondLst>
                                            <p:cond delay="0"/>
                                          </p:stCondLst>
                                        </p:cTn>
                                        <p:tgtEl>
                                          <p:spTgt spid="636934"/>
                                        </p:tgtEl>
                                        <p:attrNameLst>
                                          <p:attrName>style.visibility</p:attrName>
                                        </p:attrNameLst>
                                      </p:cBhvr>
                                      <p:to>
                                        <p:strVal val="visible"/>
                                      </p:to>
                                    </p:set>
                                    <p:animEffect transition="in" filter="slide(fromBottom)">
                                      <p:cBhvr>
                                        <p:cTn id="22" dur="500"/>
                                        <p:tgtEl>
                                          <p:spTgt spid="6369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44099" name="Rectangle 3"/>
          <p:cNvSpPr>
            <a:spLocks noGrp="1"/>
          </p:cNvSpPr>
          <p:nvPr>
            <p:ph type="body" sz="half" idx="1"/>
          </p:nvPr>
        </p:nvSpPr>
        <p:spPr>
          <a:xfrm>
            <a:off x="250825" y="1557338"/>
            <a:ext cx="8353425" cy="4525962"/>
          </a:xfrm>
          <a:ln/>
        </p:spPr>
        <p:txBody>
          <a:bodyPr vert="horz" wrap="square" lIns="91440" tIns="45720" rIns="91440" bIns="45720" anchor="t"/>
          <a:p>
            <a:pPr eaLnBrk="1" hangingPunct="1">
              <a:lnSpc>
                <a:spcPct val="90000"/>
              </a:lnSpc>
              <a:buClrTx/>
              <a:buSzTx/>
              <a:buFontTx/>
              <a:buNone/>
            </a:pPr>
            <a:endParaRPr lang="en-US" altLang="zh-CN" sz="2800"/>
          </a:p>
          <a:p>
            <a:pPr algn="ctr" eaLnBrk="1" hangingPunct="1">
              <a:lnSpc>
                <a:spcPct val="90000"/>
              </a:lnSpc>
              <a:buClrTx/>
              <a:buSzTx/>
              <a:buFontTx/>
              <a:buNone/>
            </a:pPr>
            <a:endParaRPr lang="en-US" altLang="zh-CN" sz="6000" b="1"/>
          </a:p>
          <a:p>
            <a:pPr algn="ctr" eaLnBrk="1" hangingPunct="1">
              <a:lnSpc>
                <a:spcPct val="90000"/>
              </a:lnSpc>
              <a:buClrTx/>
              <a:buSzTx/>
              <a:buFontTx/>
              <a:buNone/>
            </a:pPr>
            <a:r>
              <a:rPr lang="zh-CN" altLang="en-US" sz="6000" b="1" dirty="0"/>
              <a:t>谢谢大家！</a:t>
            </a:r>
            <a:endParaRPr lang="zh-CN" altLang="en-US" sz="6000" b="1" dirty="0"/>
          </a:p>
          <a:p>
            <a:pPr algn="ctr" eaLnBrk="1" hangingPunct="1">
              <a:lnSpc>
                <a:spcPct val="90000"/>
              </a:lnSpc>
              <a:buClrTx/>
              <a:buSzTx/>
              <a:buFontTx/>
              <a:buNone/>
            </a:pPr>
            <a:endParaRPr lang="zh-CN" altLang="en-US" sz="2000" b="1" dirty="0"/>
          </a:p>
          <a:p>
            <a:pPr algn="ctr" eaLnBrk="1" hangingPunct="1">
              <a:lnSpc>
                <a:spcPct val="90000"/>
              </a:lnSpc>
              <a:buClrTx/>
              <a:buSzTx/>
              <a:buFontTx/>
              <a:buNone/>
            </a:pPr>
            <a:endParaRPr lang="zh-CN" altLang="en-US" sz="4800" b="1" dirty="0"/>
          </a:p>
          <a:p>
            <a:pPr algn="ctr" eaLnBrk="1" hangingPunct="1">
              <a:lnSpc>
                <a:spcPct val="90000"/>
              </a:lnSpc>
              <a:buClrTx/>
              <a:buSzTx/>
              <a:buFontTx/>
              <a:buNone/>
            </a:pPr>
            <a:r>
              <a:rPr lang="zh-CN" altLang="en-US" sz="4800" b="1" dirty="0"/>
              <a:t>         </a:t>
            </a:r>
            <a:endParaRPr lang="zh-CN" altLang="en-US" sz="4800" b="1" dirty="0"/>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4" presetClass="entr" presetSubtype="0" fill="hold" grpId="0" nodeType="withEffect">
                                  <p:stCondLst>
                                    <p:cond delay="0"/>
                                  </p:stCondLst>
                                  <p:childTnLst>
                                    <p:set>
                                      <p:cBhvr>
                                        <p:cTn id="6" fill="hold">
                                          <p:stCondLst>
                                            <p:cond delay="0"/>
                                          </p:stCondLst>
                                        </p:cTn>
                                        <p:tgtEl>
                                          <p:spTgt spid="644099">
                                            <p:txEl>
                                              <p:charRg st="2" end="8"/>
                                            </p:txEl>
                                          </p:spTgt>
                                        </p:tgtEl>
                                        <p:attrNameLst>
                                          <p:attrName>style.visibility</p:attrName>
                                        </p:attrNameLst>
                                      </p:cBhvr>
                                      <p:to>
                                        <p:strVal val="visible"/>
                                      </p:to>
                                    </p:set>
                                    <p:animEffect transition="in" filter="fade">
                                      <p:cBhvr>
                                        <p:cTn id="7" dur="500"/>
                                        <p:tgtEl>
                                          <p:spTgt spid="644099">
                                            <p:txEl>
                                              <p:charRg st="2" end="8"/>
                                            </p:txEl>
                                          </p:spTgt>
                                        </p:tgtEl>
                                      </p:cBhvr>
                                    </p:animEffect>
                                    <p:anim calcmode="lin" valueType="num">
                                      <p:cBhvr>
                                        <p:cTn id="8" dur="500" fill="hold"/>
                                        <p:tgtEl>
                                          <p:spTgt spid="644099">
                                            <p:txEl>
                                              <p:charRg st="2" end="8"/>
                                            </p:txEl>
                                          </p:spTgt>
                                        </p:tgtEl>
                                        <p:attrNameLst>
                                          <p:attrName>ppt_x</p:attrName>
                                        </p:attrNameLst>
                                      </p:cBhvr>
                                      <p:tavLst>
                                        <p:tav tm="0">
                                          <p:val>
                                            <p:strVal val="#ppt_x"/>
                                          </p:val>
                                        </p:tav>
                                        <p:tav tm="100000">
                                          <p:val>
                                            <p:strVal val="#ppt_x"/>
                                          </p:val>
                                        </p:tav>
                                      </p:tavLst>
                                    </p:anim>
                                    <p:anim calcmode="lin" valueType="num">
                                      <p:cBhvr>
                                        <p:cTn id="9" dur="500" fill="hold"/>
                                        <p:tgtEl>
                                          <p:spTgt spid="644099">
                                            <p:txEl>
                                              <p:charRg st="2" end="8"/>
                                            </p:txEl>
                                          </p:spTgt>
                                        </p:tgtEl>
                                        <p:attrNameLst>
                                          <p:attrName>ppt_y</p:attrName>
                                        </p:attrNameLst>
                                      </p:cBhvr>
                                      <p:tavLst>
                                        <p:tav tm="0">
                                          <p:val>
                                            <p:strVal val="#ppt_y+.05"/>
                                          </p:val>
                                        </p:tav>
                                        <p:tav tm="100000">
                                          <p:val>
                                            <p:strVal val="#ppt_y"/>
                                          </p:val>
                                        </p:tav>
                                      </p:tavLst>
                                    </p:anim>
                                  </p:childTnLst>
                                </p:cTn>
                              </p:par>
                              <p:par>
                                <p:cTn id="10" presetID="44" presetClass="entr" presetSubtype="0" fill="hold" grpId="0" nodeType="withEffect">
                                  <p:stCondLst>
                                    <p:cond delay="0"/>
                                  </p:stCondLst>
                                  <p:childTnLst>
                                    <p:set>
                                      <p:cBhvr>
                                        <p:cTn id="11" fill="hold">
                                          <p:stCondLst>
                                            <p:cond delay="0"/>
                                          </p:stCondLst>
                                        </p:cTn>
                                        <p:tgtEl>
                                          <p:spTgt spid="644099">
                                            <p:txEl>
                                              <p:charRg st="10" end="20"/>
                                            </p:txEl>
                                          </p:spTgt>
                                        </p:tgtEl>
                                        <p:attrNameLst>
                                          <p:attrName>style.visibility</p:attrName>
                                        </p:attrNameLst>
                                      </p:cBhvr>
                                      <p:to>
                                        <p:strVal val="visible"/>
                                      </p:to>
                                    </p:set>
                                    <p:animEffect transition="in" filter="fade">
                                      <p:cBhvr>
                                        <p:cTn id="12" dur="500"/>
                                        <p:tgtEl>
                                          <p:spTgt spid="644099">
                                            <p:txEl>
                                              <p:charRg st="10" end="20"/>
                                            </p:txEl>
                                          </p:spTgt>
                                        </p:tgtEl>
                                      </p:cBhvr>
                                    </p:animEffect>
                                    <p:anim calcmode="lin" valueType="num">
                                      <p:cBhvr>
                                        <p:cTn id="13" dur="500" fill="hold"/>
                                        <p:tgtEl>
                                          <p:spTgt spid="644099">
                                            <p:txEl>
                                              <p:charRg st="10" end="20"/>
                                            </p:txEl>
                                          </p:spTgt>
                                        </p:tgtEl>
                                        <p:attrNameLst>
                                          <p:attrName>ppt_x</p:attrName>
                                        </p:attrNameLst>
                                      </p:cBhvr>
                                      <p:tavLst>
                                        <p:tav tm="0">
                                          <p:val>
                                            <p:strVal val="#ppt_x"/>
                                          </p:val>
                                        </p:tav>
                                        <p:tav tm="100000">
                                          <p:val>
                                            <p:strVal val="#ppt_x"/>
                                          </p:val>
                                        </p:tav>
                                      </p:tavLst>
                                    </p:anim>
                                    <p:anim calcmode="lin" valueType="num">
                                      <p:cBhvr>
                                        <p:cTn id="14" dur="500" fill="hold"/>
                                        <p:tgtEl>
                                          <p:spTgt spid="644099">
                                            <p:txEl>
                                              <p:charRg st="10" end="20"/>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alpha val="0"/>
          </a:schemeClr>
        </a:solidFill>
        <a:ln w="38100" cap="flat" cmpd="sng" algn="ctr">
          <a:solidFill>
            <a:srgbClr val="FF0000"/>
          </a:solidFill>
          <a:prstDash val="solid"/>
          <a:round/>
          <a:headEnd type="none" w="med" len="med"/>
          <a:tailEnd type="none" w="med" len="med"/>
        </a:ln>
        <a:effectLst>
          <a:outerShdw dist="35921" dir="2700000" sy="50000" rotWithShape="0">
            <a:schemeClr val="bg2">
              <a:alpha val="70000"/>
            </a:schemeClr>
          </a:outerShdw>
        </a:effectLst>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bg1">
            <a:alpha val="0"/>
          </a:schemeClr>
        </a:solidFill>
        <a:ln w="38100" cap="flat" cmpd="sng" algn="ctr">
          <a:solidFill>
            <a:srgbClr val="FF0000"/>
          </a:solidFill>
          <a:prstDash val="solid"/>
          <a:round/>
          <a:headEnd type="none" w="med" len="med"/>
          <a:tailEnd type="none" w="med" len="med"/>
        </a:ln>
        <a:effectLst>
          <a:outerShdw dist="35921" dir="2700000" sy="50000" rotWithShape="0">
            <a:schemeClr val="bg2">
              <a:alpha val="70000"/>
            </a:schemeClr>
          </a:outerShdw>
        </a:effectLst>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5225</Words>
  <Application>WPS 演示</Application>
  <PresentationFormat>在屏幕上显示</PresentationFormat>
  <Paragraphs>650</Paragraphs>
  <Slides>35</Slides>
  <Notes>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Arial</vt:lpstr>
      <vt:lpstr>宋体</vt:lpstr>
      <vt:lpstr>Wingdings</vt:lpstr>
      <vt:lpstr>Times New Roman</vt:lpstr>
      <vt:lpstr>方正大标宋简体</vt:lpstr>
      <vt:lpstr>黑体</vt:lpstr>
      <vt:lpstr>楷体_GB2312</vt:lpstr>
      <vt:lpstr>隶书</vt:lpstr>
      <vt:lpstr>仿宋_GB2312</vt:lpstr>
      <vt:lpstr>新宋体</vt:lpstr>
      <vt:lpstr>仿宋</vt:lpstr>
      <vt:lpstr>微软雅黑</vt:lpstr>
      <vt:lpstr>Arial Unicode MS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pc4</dc:creator>
  <cp:lastModifiedBy>Administrator</cp:lastModifiedBy>
  <cp:revision>588</cp:revision>
  <dcterms:created xsi:type="dcterms:W3CDTF">2005-01-21T02:38:46Z</dcterms:created>
  <dcterms:modified xsi:type="dcterms:W3CDTF">2020-08-06T09:44:37Z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2052-10.8.2.7119</vt:lpwstr>
  </property>
</Properties>
</file>